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285" r:id="rId2"/>
    <p:sldId id="1175" r:id="rId3"/>
    <p:sldId id="1137" r:id="rId4"/>
    <p:sldId id="1130" r:id="rId5"/>
    <p:sldId id="1180" r:id="rId6"/>
    <p:sldId id="1181" r:id="rId7"/>
    <p:sldId id="1182" r:id="rId8"/>
    <p:sldId id="1188" r:id="rId9"/>
    <p:sldId id="1191" r:id="rId10"/>
    <p:sldId id="1231" r:id="rId11"/>
    <p:sldId id="1238" r:id="rId12"/>
    <p:sldId id="1192" r:id="rId13"/>
    <p:sldId id="1193" r:id="rId14"/>
    <p:sldId id="1194" r:id="rId15"/>
    <p:sldId id="1195" r:id="rId16"/>
    <p:sldId id="1197" r:id="rId17"/>
    <p:sldId id="1198" r:id="rId18"/>
    <p:sldId id="1199" r:id="rId19"/>
    <p:sldId id="1200" r:id="rId20"/>
    <p:sldId id="1201" r:id="rId21"/>
    <p:sldId id="1202" r:id="rId22"/>
    <p:sldId id="1203" r:id="rId23"/>
    <p:sldId id="1204" r:id="rId24"/>
    <p:sldId id="1242" r:id="rId25"/>
    <p:sldId id="1243" r:id="rId26"/>
    <p:sldId id="1244" r:id="rId27"/>
    <p:sldId id="1233" r:id="rId28"/>
    <p:sldId id="1239" r:id="rId29"/>
    <p:sldId id="1232" r:id="rId30"/>
    <p:sldId id="1234" r:id="rId31"/>
    <p:sldId id="1240" r:id="rId32"/>
    <p:sldId id="1235" r:id="rId33"/>
    <p:sldId id="1205" r:id="rId34"/>
    <p:sldId id="1206" r:id="rId35"/>
    <p:sldId id="1207" r:id="rId36"/>
    <p:sldId id="1212" r:id="rId37"/>
    <p:sldId id="1213" r:id="rId38"/>
    <p:sldId id="1237" r:id="rId39"/>
    <p:sldId id="1236" r:id="rId40"/>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1175"/>
            <p14:sldId id="1137"/>
            <p14:sldId id="1130"/>
            <p14:sldId id="1180"/>
            <p14:sldId id="1181"/>
            <p14:sldId id="1182"/>
            <p14:sldId id="1188"/>
            <p14:sldId id="1191"/>
            <p14:sldId id="1231"/>
            <p14:sldId id="1238"/>
            <p14:sldId id="1192"/>
            <p14:sldId id="1193"/>
            <p14:sldId id="1194"/>
            <p14:sldId id="1195"/>
            <p14:sldId id="1197"/>
            <p14:sldId id="1198"/>
            <p14:sldId id="1199"/>
            <p14:sldId id="1200"/>
            <p14:sldId id="1201"/>
            <p14:sldId id="1202"/>
            <p14:sldId id="1203"/>
            <p14:sldId id="1204"/>
            <p14:sldId id="1242"/>
            <p14:sldId id="1243"/>
            <p14:sldId id="1244"/>
            <p14:sldId id="1233"/>
            <p14:sldId id="1239"/>
            <p14:sldId id="1232"/>
            <p14:sldId id="1234"/>
            <p14:sldId id="1240"/>
            <p14:sldId id="1235"/>
            <p14:sldId id="1205"/>
            <p14:sldId id="1206"/>
            <p14:sldId id="1207"/>
            <p14:sldId id="1212"/>
            <p14:sldId id="1213"/>
            <p14:sldId id="1237"/>
            <p14:sldId id="12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3"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99" autoAdjust="0"/>
    <p:restoredTop sz="85095" autoAdjust="0"/>
  </p:normalViewPr>
  <p:slideViewPr>
    <p:cSldViewPr snapToGrid="0">
      <p:cViewPr varScale="1">
        <p:scale>
          <a:sx n="63" d="100"/>
          <a:sy n="63" d="100"/>
        </p:scale>
        <p:origin x="86" y="941"/>
      </p:cViewPr>
      <p:guideLst/>
    </p:cSldViewPr>
  </p:slideViewPr>
  <p:notesTextViewPr>
    <p:cViewPr>
      <p:scale>
        <a:sx n="100" d="100"/>
        <a:sy n="100" d="100"/>
      </p:scale>
      <p:origin x="0" y="0"/>
    </p:cViewPr>
  </p:notesTextViewPr>
  <p:notesViewPr>
    <p:cSldViewPr snapToGrid="0">
      <p:cViewPr varScale="1">
        <p:scale>
          <a:sx n="91" d="100"/>
          <a:sy n="91" d="100"/>
        </p:scale>
        <p:origin x="41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c1788c58c4719094" providerId="LiveId" clId="{17382D9A-DC72-4B8D-8931-913E73BA0A56}"/>
    <pc:docChg chg="custSel modSld">
      <pc:chgData name="" userId="c1788c58c4719094" providerId="LiveId" clId="{17382D9A-DC72-4B8D-8931-913E73BA0A56}" dt="2023-09-11T01:33:25.020" v="5" actId="20577"/>
      <pc:docMkLst>
        <pc:docMk/>
      </pc:docMkLst>
      <pc:sldChg chg="delSp modSp">
        <pc:chgData name="" userId="c1788c58c4719094" providerId="LiveId" clId="{17382D9A-DC72-4B8D-8931-913E73BA0A56}" dt="2023-09-11T01:33:25.020" v="5" actId="20577"/>
        <pc:sldMkLst>
          <pc:docMk/>
          <pc:sldMk cId="0" sldId="285"/>
        </pc:sldMkLst>
        <pc:spChg chg="del">
          <ac:chgData name="" userId="c1788c58c4719094" providerId="LiveId" clId="{17382D9A-DC72-4B8D-8931-913E73BA0A56}" dt="2023-09-11T01:33:22.830" v="0" actId="478"/>
          <ac:spMkLst>
            <pc:docMk/>
            <pc:sldMk cId="0" sldId="285"/>
            <ac:spMk id="3" creationId="{EF54AEDA-94CE-714F-A040-E7B4CC7FB1E9}"/>
          </ac:spMkLst>
        </pc:spChg>
        <pc:spChg chg="mod">
          <ac:chgData name="" userId="c1788c58c4719094" providerId="LiveId" clId="{17382D9A-DC72-4B8D-8931-913E73BA0A56}" dt="2023-09-11T01:33:25.020" v="5" actId="20577"/>
          <ac:spMkLst>
            <pc:docMk/>
            <pc:sldMk cId="0" sldId="285"/>
            <ac:spMk id="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2023-12-25</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2023-12-25</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847122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426586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413899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4048033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294699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2986266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2202464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148327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878299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224118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2469023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2710357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856037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1090936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1071979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2006858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1997386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27</a:t>
            </a:fld>
            <a:endParaRPr lang="zh-CN" altLang="en-US"/>
          </a:p>
        </p:txBody>
      </p:sp>
    </p:spTree>
    <p:extLst>
      <p:ext uri="{BB962C8B-B14F-4D97-AF65-F5344CB8AC3E}">
        <p14:creationId xmlns:p14="http://schemas.microsoft.com/office/powerpoint/2010/main" val="3048251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29</a:t>
            </a:fld>
            <a:endParaRPr lang="zh-CN" altLang="en-US"/>
          </a:p>
        </p:txBody>
      </p:sp>
    </p:spTree>
    <p:extLst>
      <p:ext uri="{BB962C8B-B14F-4D97-AF65-F5344CB8AC3E}">
        <p14:creationId xmlns:p14="http://schemas.microsoft.com/office/powerpoint/2010/main" val="137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30</a:t>
            </a:fld>
            <a:endParaRPr lang="zh-CN" altLang="en-US"/>
          </a:p>
        </p:txBody>
      </p:sp>
    </p:spTree>
    <p:extLst>
      <p:ext uri="{BB962C8B-B14F-4D97-AF65-F5344CB8AC3E}">
        <p14:creationId xmlns:p14="http://schemas.microsoft.com/office/powerpoint/2010/main" val="1366731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32</a:t>
            </a:fld>
            <a:endParaRPr lang="zh-CN" altLang="en-US"/>
          </a:p>
        </p:txBody>
      </p:sp>
    </p:spTree>
    <p:extLst>
      <p:ext uri="{BB962C8B-B14F-4D97-AF65-F5344CB8AC3E}">
        <p14:creationId xmlns:p14="http://schemas.microsoft.com/office/powerpoint/2010/main" val="2453911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1058122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33</a:t>
            </a:fld>
            <a:endParaRPr lang="zh-CN" altLang="en-US"/>
          </a:p>
        </p:txBody>
      </p:sp>
    </p:spTree>
    <p:extLst>
      <p:ext uri="{BB962C8B-B14F-4D97-AF65-F5344CB8AC3E}">
        <p14:creationId xmlns:p14="http://schemas.microsoft.com/office/powerpoint/2010/main" val="421915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34</a:t>
            </a:fld>
            <a:endParaRPr lang="zh-CN" altLang="en-US"/>
          </a:p>
        </p:txBody>
      </p:sp>
    </p:spTree>
    <p:extLst>
      <p:ext uri="{BB962C8B-B14F-4D97-AF65-F5344CB8AC3E}">
        <p14:creationId xmlns:p14="http://schemas.microsoft.com/office/powerpoint/2010/main" val="2080723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35</a:t>
            </a:fld>
            <a:endParaRPr lang="zh-CN" altLang="en-US"/>
          </a:p>
        </p:txBody>
      </p:sp>
    </p:spTree>
    <p:extLst>
      <p:ext uri="{BB962C8B-B14F-4D97-AF65-F5344CB8AC3E}">
        <p14:creationId xmlns:p14="http://schemas.microsoft.com/office/powerpoint/2010/main" val="957989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36</a:t>
            </a:fld>
            <a:endParaRPr lang="zh-CN" altLang="en-US"/>
          </a:p>
        </p:txBody>
      </p:sp>
    </p:spTree>
    <p:extLst>
      <p:ext uri="{BB962C8B-B14F-4D97-AF65-F5344CB8AC3E}">
        <p14:creationId xmlns:p14="http://schemas.microsoft.com/office/powerpoint/2010/main" val="1251177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37</a:t>
            </a:fld>
            <a:endParaRPr lang="zh-CN" altLang="en-US"/>
          </a:p>
        </p:txBody>
      </p:sp>
    </p:spTree>
    <p:extLst>
      <p:ext uri="{BB962C8B-B14F-4D97-AF65-F5344CB8AC3E}">
        <p14:creationId xmlns:p14="http://schemas.microsoft.com/office/powerpoint/2010/main" val="1383415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38</a:t>
            </a:fld>
            <a:endParaRPr lang="zh-CN" altLang="en-US"/>
          </a:p>
        </p:txBody>
      </p:sp>
    </p:spTree>
    <p:extLst>
      <p:ext uri="{BB962C8B-B14F-4D97-AF65-F5344CB8AC3E}">
        <p14:creationId xmlns:p14="http://schemas.microsoft.com/office/powerpoint/2010/main" val="3119495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39</a:t>
            </a:fld>
            <a:endParaRPr lang="zh-CN" altLang="en-US"/>
          </a:p>
        </p:txBody>
      </p:sp>
    </p:spTree>
    <p:extLst>
      <p:ext uri="{BB962C8B-B14F-4D97-AF65-F5344CB8AC3E}">
        <p14:creationId xmlns:p14="http://schemas.microsoft.com/office/powerpoint/2010/main" val="3085179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4198801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1168044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24392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3653517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144037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676927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t>‹#›</a:t>
            </a:fld>
            <a:endParaRPr lang="zh-CN" altLang="en-US" dirty="0"/>
          </a:p>
        </p:txBody>
      </p:sp>
    </p:spTree>
    <p:extLst>
      <p:ext uri="{BB962C8B-B14F-4D97-AF65-F5344CB8AC3E}">
        <p14:creationId xmlns:p14="http://schemas.microsoft.com/office/powerpoint/2010/main" val="1130631113"/>
      </p:ext>
    </p:extLst>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t>‹#›</a:t>
            </a:fld>
            <a:endParaRPr lang="zh-CN" altLang="en-US"/>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96800"/>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latin typeface="+mn-ea"/>
                <a:ea typeface="+mn-ea"/>
              </a:rPr>
              <a:t>单击此处编辑母版标题样式</a:t>
            </a:r>
            <a:endParaRPr lang="en-US" sz="3600" dirty="0">
              <a:latin typeface="+mn-ea"/>
              <a:ea typeface="+mn-ea"/>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t>单击此处编辑母版副标题样式</a:t>
            </a:r>
            <a:endParaRPr lang="en-US" sz="2800"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2"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584775"/>
          </a:xfrm>
          <a:prstGeom prst="rect">
            <a:avLst/>
          </a:prstGeom>
          <a:noFill/>
        </p:spPr>
        <p:txBody>
          <a:bodyPr wrap="square" rtlCol="0">
            <a:spAutoFit/>
          </a:bodyPr>
          <a:lstStyle/>
          <a:p>
            <a:pPr algn="ctr"/>
            <a:r>
              <a:rPr lang="zh-CN" altLang="en-US" sz="3200" b="1">
                <a:solidFill>
                  <a:schemeClr val="tx2"/>
                </a:solidFill>
                <a:latin typeface="Times New Roman" panose="02020603050405020304" pitchFamily="18" charset="0"/>
                <a:cs typeface="Times New Roman" panose="02020603050405020304" pitchFamily="18" charset="0"/>
              </a:rPr>
              <a:t>第三章</a:t>
            </a:r>
            <a:r>
              <a:rPr lang="zh-CN" altLang="en-US" sz="3200" b="1" dirty="0">
                <a:solidFill>
                  <a:schemeClr val="tx2"/>
                </a:solidFill>
                <a:latin typeface="Times New Roman" panose="02020603050405020304" pitchFamily="18" charset="0"/>
                <a:cs typeface="Times New Roman" panose="02020603050405020304" pitchFamily="18" charset="0"/>
              </a:rPr>
              <a:t>：处理器体系结构</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latin typeface="Times New Roman" panose="02020603050405020304" pitchFamily="18" charset="0"/>
                <a:cs typeface="Times New Roman" panose="02020603050405020304" pitchFamily="18" charset="0"/>
              </a:rPr>
              <a:t>请尝试根据自己的理解，画出指令格式为</a:t>
            </a:r>
            <a:r>
              <a:rPr lang="en-US" altLang="zh-CN" dirty="0">
                <a:latin typeface="Times New Roman" panose="02020603050405020304" pitchFamily="18" charset="0"/>
                <a:cs typeface="Times New Roman" panose="02020603050405020304" pitchFamily="18" charset="0"/>
              </a:rPr>
              <a:t>2R</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2RI12</a:t>
            </a:r>
            <a:r>
              <a:rPr lang="zh-CN" altLang="en-US" dirty="0">
                <a:latin typeface="Times New Roman" panose="02020603050405020304" pitchFamily="18" charset="0"/>
                <a:cs typeface="Times New Roman" panose="02020603050405020304" pitchFamily="18" charset="0"/>
              </a:rPr>
              <a:t>的形式定义</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同时想一想，如果龙芯架构中有</a:t>
            </a:r>
            <a:r>
              <a:rPr lang="en-US" altLang="zh-CN" dirty="0">
                <a:latin typeface="Times New Roman" panose="02020603050405020304" pitchFamily="18" charset="0"/>
                <a:cs typeface="Times New Roman" panose="02020603050405020304" pitchFamily="18" charset="0"/>
              </a:rPr>
              <a:t>3RI10</a:t>
            </a:r>
            <a:r>
              <a:rPr lang="zh-CN" altLang="en-US" dirty="0">
                <a:latin typeface="Times New Roman" panose="02020603050405020304" pitchFamily="18" charset="0"/>
                <a:cs typeface="Times New Roman" panose="02020603050405020304" pitchFamily="18" charset="0"/>
              </a:rPr>
              <a:t>格式的指令，它的指令格式应该是什么样的？</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10</a:t>
            </a:fld>
            <a:endParaRPr lang="zh-CN" altLang="en-US" dirty="0"/>
          </a:p>
        </p:txBody>
      </p:sp>
      <p:graphicFrame>
        <p:nvGraphicFramePr>
          <p:cNvPr id="7" name="表格 7">
            <a:extLst>
              <a:ext uri="{FF2B5EF4-FFF2-40B4-BE49-F238E27FC236}">
                <a16:creationId xmlns:a16="http://schemas.microsoft.com/office/drawing/2014/main" id="{D74D56CD-0C53-5104-C163-4A3ACC7CDF03}"/>
              </a:ext>
            </a:extLst>
          </p:cNvPr>
          <p:cNvGraphicFramePr>
            <a:graphicFrameLocks noGrp="1"/>
          </p:cNvGraphicFramePr>
          <p:nvPr>
            <p:extLst>
              <p:ext uri="{D42A27DB-BD31-4B8C-83A1-F6EECF244321}">
                <p14:modId xmlns:p14="http://schemas.microsoft.com/office/powerpoint/2010/main" val="1275905705"/>
              </p:ext>
            </p:extLst>
          </p:nvPr>
        </p:nvGraphicFramePr>
        <p:xfrm>
          <a:off x="1109754" y="2070847"/>
          <a:ext cx="9972491" cy="370840"/>
        </p:xfrm>
        <a:graphic>
          <a:graphicData uri="http://schemas.openxmlformats.org/drawingml/2006/table">
            <a:tbl>
              <a:tblPr firstRow="1" bandRow="1">
                <a:tableStyleId>{5C22544A-7EE6-4342-B048-85BDC9FD1C3A}</a:tableStyleId>
              </a:tblPr>
              <a:tblGrid>
                <a:gridCol w="9972491">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31---------------------------------------------------------------------------------09-----------------04---------------00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graphicFrame>
        <p:nvGraphicFramePr>
          <p:cNvPr id="8" name="表格 8">
            <a:extLst>
              <a:ext uri="{FF2B5EF4-FFF2-40B4-BE49-F238E27FC236}">
                <a16:creationId xmlns:a16="http://schemas.microsoft.com/office/drawing/2014/main" id="{569D38CC-DCAF-BF99-9ABC-AB37F08F680E}"/>
              </a:ext>
            </a:extLst>
          </p:cNvPr>
          <p:cNvGraphicFramePr>
            <a:graphicFrameLocks noGrp="1"/>
          </p:cNvGraphicFramePr>
          <p:nvPr>
            <p:extLst>
              <p:ext uri="{D42A27DB-BD31-4B8C-83A1-F6EECF244321}">
                <p14:modId xmlns:p14="http://schemas.microsoft.com/office/powerpoint/2010/main" val="2238516476"/>
              </p:ext>
            </p:extLst>
          </p:nvPr>
        </p:nvGraphicFramePr>
        <p:xfrm>
          <a:off x="1250576" y="2441687"/>
          <a:ext cx="9507072" cy="370840"/>
        </p:xfrm>
        <a:graphic>
          <a:graphicData uri="http://schemas.openxmlformats.org/drawingml/2006/table">
            <a:tbl>
              <a:tblPr firstRow="1" bandRow="1">
                <a:tableStyleId>{5C22544A-7EE6-4342-B048-85BDC9FD1C3A}</a:tableStyleId>
              </a:tblPr>
              <a:tblGrid>
                <a:gridCol w="6521825">
                  <a:extLst>
                    <a:ext uri="{9D8B030D-6E8A-4147-A177-3AD203B41FA5}">
                      <a16:colId xmlns:a16="http://schemas.microsoft.com/office/drawing/2014/main" val="2777467591"/>
                    </a:ext>
                  </a:extLst>
                </a:gridCol>
                <a:gridCol w="1520535">
                  <a:extLst>
                    <a:ext uri="{9D8B030D-6E8A-4147-A177-3AD203B41FA5}">
                      <a16:colId xmlns:a16="http://schemas.microsoft.com/office/drawing/2014/main" val="1900049537"/>
                    </a:ext>
                  </a:extLst>
                </a:gridCol>
                <a:gridCol w="1464712">
                  <a:extLst>
                    <a:ext uri="{9D8B030D-6E8A-4147-A177-3AD203B41FA5}">
                      <a16:colId xmlns:a16="http://schemas.microsoft.com/office/drawing/2014/main" val="1174693582"/>
                    </a:ext>
                  </a:extLst>
                </a:gridCol>
              </a:tblGrid>
              <a:tr h="370840">
                <a:tc>
                  <a:txBody>
                    <a:bodyPr/>
                    <a:lstStyle/>
                    <a:p>
                      <a:pPr algn="ctr"/>
                      <a:r>
                        <a:rPr lang="en-US" altLang="zh-CN" dirty="0">
                          <a:solidFill>
                            <a:schemeClr val="tx1"/>
                          </a:solidFill>
                        </a:rPr>
                        <a:t>OPCODE</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rj</a:t>
                      </a:r>
                    </a:p>
                  </a:txBody>
                  <a:tcPr>
                    <a:solidFill>
                      <a:schemeClr val="accent5">
                        <a:lumMod val="40000"/>
                        <a:lumOff val="60000"/>
                      </a:schemeClr>
                    </a:solidFill>
                  </a:tcPr>
                </a:tc>
                <a:tc>
                  <a:txBody>
                    <a:bodyPr/>
                    <a:lstStyle/>
                    <a:p>
                      <a:pPr algn="ctr"/>
                      <a:r>
                        <a:rPr lang="en-US" altLang="zh-CN" dirty="0">
                          <a:solidFill>
                            <a:schemeClr val="tx1"/>
                          </a:solidFill>
                        </a:rPr>
                        <a:t>rd</a:t>
                      </a:r>
                      <a:endParaRPr lang="zh-CN" alt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3621536266"/>
                  </a:ext>
                </a:extLst>
              </a:tr>
            </a:tbl>
          </a:graphicData>
        </a:graphic>
      </p:graphicFrame>
      <p:sp>
        <p:nvSpPr>
          <p:cNvPr id="9" name="文本框 8">
            <a:extLst>
              <a:ext uri="{FF2B5EF4-FFF2-40B4-BE49-F238E27FC236}">
                <a16:creationId xmlns:a16="http://schemas.microsoft.com/office/drawing/2014/main" id="{CDF7A93C-FB2B-3D39-E08F-0963F2D365FE}"/>
              </a:ext>
            </a:extLst>
          </p:cNvPr>
          <p:cNvSpPr txBox="1"/>
          <p:nvPr/>
        </p:nvSpPr>
        <p:spPr>
          <a:xfrm>
            <a:off x="502585" y="2441687"/>
            <a:ext cx="677580" cy="369332"/>
          </a:xfrm>
          <a:prstGeom prst="rect">
            <a:avLst/>
          </a:prstGeom>
          <a:noFill/>
        </p:spPr>
        <p:txBody>
          <a:bodyPr wrap="square" rtlCol="0">
            <a:spAutoFit/>
          </a:bodyPr>
          <a:lstStyle/>
          <a:p>
            <a:pPr algn="ctr"/>
            <a:r>
              <a:rPr lang="en-US" altLang="zh-CN" b="1" dirty="0"/>
              <a:t>2R</a:t>
            </a:r>
            <a:endParaRPr lang="zh-CN" altLang="en-US" b="1" dirty="0"/>
          </a:p>
        </p:txBody>
      </p:sp>
      <p:graphicFrame>
        <p:nvGraphicFramePr>
          <p:cNvPr id="10" name="表格 7">
            <a:extLst>
              <a:ext uri="{FF2B5EF4-FFF2-40B4-BE49-F238E27FC236}">
                <a16:creationId xmlns:a16="http://schemas.microsoft.com/office/drawing/2014/main" id="{F780E093-2AA7-2C83-85F9-D9D0A7609D3F}"/>
              </a:ext>
            </a:extLst>
          </p:cNvPr>
          <p:cNvGraphicFramePr>
            <a:graphicFrameLocks noGrp="1"/>
          </p:cNvGraphicFramePr>
          <p:nvPr>
            <p:extLst>
              <p:ext uri="{D42A27DB-BD31-4B8C-83A1-F6EECF244321}">
                <p14:modId xmlns:p14="http://schemas.microsoft.com/office/powerpoint/2010/main" val="814588475"/>
              </p:ext>
            </p:extLst>
          </p:nvPr>
        </p:nvGraphicFramePr>
        <p:xfrm>
          <a:off x="1109754" y="3299579"/>
          <a:ext cx="9882923" cy="370840"/>
        </p:xfrm>
        <a:graphic>
          <a:graphicData uri="http://schemas.openxmlformats.org/drawingml/2006/table">
            <a:tbl>
              <a:tblPr firstRow="1" bandRow="1">
                <a:tableStyleId>{5C22544A-7EE6-4342-B048-85BDC9FD1C3A}</a:tableStyleId>
              </a:tblPr>
              <a:tblGrid>
                <a:gridCol w="9882923">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31--------------------------------------------21----------------------------------09-----------------04---------------00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graphicFrame>
        <p:nvGraphicFramePr>
          <p:cNvPr id="11" name="表格 8">
            <a:extLst>
              <a:ext uri="{FF2B5EF4-FFF2-40B4-BE49-F238E27FC236}">
                <a16:creationId xmlns:a16="http://schemas.microsoft.com/office/drawing/2014/main" id="{A7220E7F-DDDB-1C1B-DD23-CC67424D36C1}"/>
              </a:ext>
            </a:extLst>
          </p:cNvPr>
          <p:cNvGraphicFramePr>
            <a:graphicFrameLocks noGrp="1"/>
          </p:cNvGraphicFramePr>
          <p:nvPr>
            <p:extLst>
              <p:ext uri="{D42A27DB-BD31-4B8C-83A1-F6EECF244321}">
                <p14:modId xmlns:p14="http://schemas.microsoft.com/office/powerpoint/2010/main" val="789959617"/>
              </p:ext>
            </p:extLst>
          </p:nvPr>
        </p:nvGraphicFramePr>
        <p:xfrm>
          <a:off x="1250576" y="3670419"/>
          <a:ext cx="9507073" cy="370840"/>
        </p:xfrm>
        <a:graphic>
          <a:graphicData uri="http://schemas.openxmlformats.org/drawingml/2006/table">
            <a:tbl>
              <a:tblPr firstRow="1" bandRow="1">
                <a:tableStyleId>{5C22544A-7EE6-4342-B048-85BDC9FD1C3A}</a:tableStyleId>
              </a:tblPr>
              <a:tblGrid>
                <a:gridCol w="3652728">
                  <a:extLst>
                    <a:ext uri="{9D8B030D-6E8A-4147-A177-3AD203B41FA5}">
                      <a16:colId xmlns:a16="http://schemas.microsoft.com/office/drawing/2014/main" val="2777467591"/>
                    </a:ext>
                  </a:extLst>
                </a:gridCol>
                <a:gridCol w="2869098">
                  <a:extLst>
                    <a:ext uri="{9D8B030D-6E8A-4147-A177-3AD203B41FA5}">
                      <a16:colId xmlns:a16="http://schemas.microsoft.com/office/drawing/2014/main" val="1102339913"/>
                    </a:ext>
                  </a:extLst>
                </a:gridCol>
                <a:gridCol w="1520535">
                  <a:extLst>
                    <a:ext uri="{9D8B030D-6E8A-4147-A177-3AD203B41FA5}">
                      <a16:colId xmlns:a16="http://schemas.microsoft.com/office/drawing/2014/main" val="1900049537"/>
                    </a:ext>
                  </a:extLst>
                </a:gridCol>
                <a:gridCol w="1464712">
                  <a:extLst>
                    <a:ext uri="{9D8B030D-6E8A-4147-A177-3AD203B41FA5}">
                      <a16:colId xmlns:a16="http://schemas.microsoft.com/office/drawing/2014/main" val="1174693582"/>
                    </a:ext>
                  </a:extLst>
                </a:gridCol>
              </a:tblGrid>
              <a:tr h="370840">
                <a:tc>
                  <a:txBody>
                    <a:bodyPr/>
                    <a:lstStyle/>
                    <a:p>
                      <a:pPr algn="ctr"/>
                      <a:r>
                        <a:rPr lang="en-US" altLang="zh-CN" dirty="0">
                          <a:solidFill>
                            <a:schemeClr val="tx1"/>
                          </a:solidFill>
                        </a:rPr>
                        <a:t>OPCODE</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I12[11:0]</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rj</a:t>
                      </a:r>
                    </a:p>
                  </a:txBody>
                  <a:tcPr>
                    <a:solidFill>
                      <a:schemeClr val="accent5">
                        <a:lumMod val="40000"/>
                        <a:lumOff val="60000"/>
                      </a:schemeClr>
                    </a:solidFill>
                  </a:tcPr>
                </a:tc>
                <a:tc>
                  <a:txBody>
                    <a:bodyPr/>
                    <a:lstStyle/>
                    <a:p>
                      <a:pPr algn="ctr"/>
                      <a:r>
                        <a:rPr lang="en-US" altLang="zh-CN" dirty="0" err="1">
                          <a:solidFill>
                            <a:schemeClr val="tx1"/>
                          </a:solidFill>
                        </a:rPr>
                        <a:t>rd</a:t>
                      </a:r>
                      <a:endParaRPr lang="zh-CN" alt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3621536266"/>
                  </a:ext>
                </a:extLst>
              </a:tr>
            </a:tbl>
          </a:graphicData>
        </a:graphic>
      </p:graphicFrame>
      <p:sp>
        <p:nvSpPr>
          <p:cNvPr id="12" name="文本框 11">
            <a:extLst>
              <a:ext uri="{FF2B5EF4-FFF2-40B4-BE49-F238E27FC236}">
                <a16:creationId xmlns:a16="http://schemas.microsoft.com/office/drawing/2014/main" id="{21597732-9DDD-0DA4-1995-9ED4AEEA2096}"/>
              </a:ext>
            </a:extLst>
          </p:cNvPr>
          <p:cNvSpPr txBox="1"/>
          <p:nvPr/>
        </p:nvSpPr>
        <p:spPr>
          <a:xfrm>
            <a:off x="322729" y="3670419"/>
            <a:ext cx="857436" cy="369332"/>
          </a:xfrm>
          <a:prstGeom prst="rect">
            <a:avLst/>
          </a:prstGeom>
          <a:noFill/>
        </p:spPr>
        <p:txBody>
          <a:bodyPr wrap="square" rtlCol="0">
            <a:spAutoFit/>
          </a:bodyPr>
          <a:lstStyle/>
          <a:p>
            <a:pPr algn="ctr"/>
            <a:r>
              <a:rPr lang="en-US" altLang="zh-CN" b="1" dirty="0"/>
              <a:t>1RI21</a:t>
            </a:r>
            <a:endParaRPr lang="zh-CN" altLang="en-US" b="1" dirty="0"/>
          </a:p>
        </p:txBody>
      </p:sp>
      <p:graphicFrame>
        <p:nvGraphicFramePr>
          <p:cNvPr id="13" name="表格 7">
            <a:extLst>
              <a:ext uri="{FF2B5EF4-FFF2-40B4-BE49-F238E27FC236}">
                <a16:creationId xmlns:a16="http://schemas.microsoft.com/office/drawing/2014/main" id="{46E98080-158B-8580-926D-E1A004F5E411}"/>
              </a:ext>
            </a:extLst>
          </p:cNvPr>
          <p:cNvGraphicFramePr>
            <a:graphicFrameLocks noGrp="1"/>
          </p:cNvGraphicFramePr>
          <p:nvPr>
            <p:extLst>
              <p:ext uri="{D42A27DB-BD31-4B8C-83A1-F6EECF244321}">
                <p14:modId xmlns:p14="http://schemas.microsoft.com/office/powerpoint/2010/main" val="1039841865"/>
              </p:ext>
            </p:extLst>
          </p:nvPr>
        </p:nvGraphicFramePr>
        <p:xfrm>
          <a:off x="1109753" y="4773042"/>
          <a:ext cx="9972491" cy="370840"/>
        </p:xfrm>
        <a:graphic>
          <a:graphicData uri="http://schemas.openxmlformats.org/drawingml/2006/table">
            <a:tbl>
              <a:tblPr firstRow="1" bandRow="1">
                <a:tableStyleId>{5C22544A-7EE6-4342-B048-85BDC9FD1C3A}</a:tableStyleId>
              </a:tblPr>
              <a:tblGrid>
                <a:gridCol w="9972491">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31----------------------24------------------------------------14-----------------09-----------------04---------------00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graphicFrame>
        <p:nvGraphicFramePr>
          <p:cNvPr id="14" name="表格 8">
            <a:extLst>
              <a:ext uri="{FF2B5EF4-FFF2-40B4-BE49-F238E27FC236}">
                <a16:creationId xmlns:a16="http://schemas.microsoft.com/office/drawing/2014/main" id="{B9A396B2-8D40-069D-3A11-BD97B95671CE}"/>
              </a:ext>
            </a:extLst>
          </p:cNvPr>
          <p:cNvGraphicFramePr>
            <a:graphicFrameLocks noGrp="1"/>
          </p:cNvGraphicFramePr>
          <p:nvPr>
            <p:extLst>
              <p:ext uri="{D42A27DB-BD31-4B8C-83A1-F6EECF244321}">
                <p14:modId xmlns:p14="http://schemas.microsoft.com/office/powerpoint/2010/main" val="2081508432"/>
              </p:ext>
            </p:extLst>
          </p:nvPr>
        </p:nvGraphicFramePr>
        <p:xfrm>
          <a:off x="1250575" y="5143882"/>
          <a:ext cx="9507073" cy="370840"/>
        </p:xfrm>
        <a:graphic>
          <a:graphicData uri="http://schemas.openxmlformats.org/drawingml/2006/table">
            <a:tbl>
              <a:tblPr firstRow="1" bandRow="1">
                <a:tableStyleId>{5C22544A-7EE6-4342-B048-85BDC9FD1C3A}</a:tableStyleId>
              </a:tblPr>
              <a:tblGrid>
                <a:gridCol w="2003612">
                  <a:extLst>
                    <a:ext uri="{9D8B030D-6E8A-4147-A177-3AD203B41FA5}">
                      <a16:colId xmlns:a16="http://schemas.microsoft.com/office/drawing/2014/main" val="2777467591"/>
                    </a:ext>
                  </a:extLst>
                </a:gridCol>
                <a:gridCol w="2971801">
                  <a:extLst>
                    <a:ext uri="{9D8B030D-6E8A-4147-A177-3AD203B41FA5}">
                      <a16:colId xmlns:a16="http://schemas.microsoft.com/office/drawing/2014/main" val="1102339913"/>
                    </a:ext>
                  </a:extLst>
                </a:gridCol>
                <a:gridCol w="1546413">
                  <a:extLst>
                    <a:ext uri="{9D8B030D-6E8A-4147-A177-3AD203B41FA5}">
                      <a16:colId xmlns:a16="http://schemas.microsoft.com/office/drawing/2014/main" val="3159495901"/>
                    </a:ext>
                  </a:extLst>
                </a:gridCol>
                <a:gridCol w="1520535">
                  <a:extLst>
                    <a:ext uri="{9D8B030D-6E8A-4147-A177-3AD203B41FA5}">
                      <a16:colId xmlns:a16="http://schemas.microsoft.com/office/drawing/2014/main" val="1900049537"/>
                    </a:ext>
                  </a:extLst>
                </a:gridCol>
                <a:gridCol w="1464712">
                  <a:extLst>
                    <a:ext uri="{9D8B030D-6E8A-4147-A177-3AD203B41FA5}">
                      <a16:colId xmlns:a16="http://schemas.microsoft.com/office/drawing/2014/main" val="1174693582"/>
                    </a:ext>
                  </a:extLst>
                </a:gridCol>
              </a:tblGrid>
              <a:tr h="370840">
                <a:tc>
                  <a:txBody>
                    <a:bodyPr/>
                    <a:lstStyle/>
                    <a:p>
                      <a:pPr algn="ctr"/>
                      <a:r>
                        <a:rPr lang="en-US" altLang="zh-CN" dirty="0">
                          <a:solidFill>
                            <a:schemeClr val="tx1"/>
                          </a:solidFill>
                        </a:rPr>
                        <a:t>OPCODE</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I10</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rk</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rj</a:t>
                      </a:r>
                    </a:p>
                  </a:txBody>
                  <a:tcPr>
                    <a:solidFill>
                      <a:schemeClr val="accent5">
                        <a:lumMod val="40000"/>
                        <a:lumOff val="60000"/>
                      </a:schemeClr>
                    </a:solidFill>
                  </a:tcPr>
                </a:tc>
                <a:tc>
                  <a:txBody>
                    <a:bodyPr/>
                    <a:lstStyle/>
                    <a:p>
                      <a:pPr algn="ctr"/>
                      <a:r>
                        <a:rPr lang="en-US" altLang="zh-CN" dirty="0">
                          <a:solidFill>
                            <a:schemeClr val="tx1"/>
                          </a:solidFill>
                        </a:rPr>
                        <a:t>rd</a:t>
                      </a:r>
                      <a:endParaRPr lang="zh-CN" alt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3621536266"/>
                  </a:ext>
                </a:extLst>
              </a:tr>
            </a:tbl>
          </a:graphicData>
        </a:graphic>
      </p:graphicFrame>
      <p:sp>
        <p:nvSpPr>
          <p:cNvPr id="15" name="文本框 14">
            <a:extLst>
              <a:ext uri="{FF2B5EF4-FFF2-40B4-BE49-F238E27FC236}">
                <a16:creationId xmlns:a16="http://schemas.microsoft.com/office/drawing/2014/main" id="{53DF8338-09DC-1F01-8EFC-4C88CF1F19CE}"/>
              </a:ext>
            </a:extLst>
          </p:cNvPr>
          <p:cNvSpPr txBox="1"/>
          <p:nvPr/>
        </p:nvSpPr>
        <p:spPr>
          <a:xfrm>
            <a:off x="322728" y="5143882"/>
            <a:ext cx="857436" cy="369332"/>
          </a:xfrm>
          <a:prstGeom prst="rect">
            <a:avLst/>
          </a:prstGeom>
          <a:noFill/>
        </p:spPr>
        <p:txBody>
          <a:bodyPr wrap="square" rtlCol="0">
            <a:spAutoFit/>
          </a:bodyPr>
          <a:lstStyle/>
          <a:p>
            <a:pPr algn="ctr"/>
            <a:r>
              <a:rPr lang="en-US" altLang="zh-CN" b="1" dirty="0"/>
              <a:t>3RI10</a:t>
            </a:r>
            <a:endParaRPr lang="zh-CN" altLang="en-US" b="1" dirty="0"/>
          </a:p>
        </p:txBody>
      </p:sp>
    </p:spTree>
    <p:extLst>
      <p:ext uri="{BB962C8B-B14F-4D97-AF65-F5344CB8AC3E}">
        <p14:creationId xmlns:p14="http://schemas.microsoft.com/office/powerpoint/2010/main" val="20998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latin typeface="Times New Roman" panose="02020603050405020304" pitchFamily="18" charset="0"/>
                <a:cs typeface="Times New Roman" panose="02020603050405020304" pitchFamily="18" charset="0"/>
              </a:rPr>
              <a:t>指令格式</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sz="2000" b="0" dirty="0">
              <a:latin typeface="+mn-ea"/>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11</a:t>
            </a:fld>
            <a:endParaRPr lang="zh-CN" altLang="en-US" dirty="0"/>
          </a:p>
        </p:txBody>
      </p:sp>
      <p:pic>
        <p:nvPicPr>
          <p:cNvPr id="3" name="图片 2">
            <a:extLst>
              <a:ext uri="{FF2B5EF4-FFF2-40B4-BE49-F238E27FC236}">
                <a16:creationId xmlns:a16="http://schemas.microsoft.com/office/drawing/2014/main" id="{B9D992DA-F508-0D39-37CB-A8D266FB673E}"/>
              </a:ext>
            </a:extLst>
          </p:cNvPr>
          <p:cNvPicPr>
            <a:picLocks noChangeAspect="1"/>
          </p:cNvPicPr>
          <p:nvPr/>
        </p:nvPicPr>
        <p:blipFill>
          <a:blip r:embed="rId3"/>
          <a:stretch>
            <a:fillRect/>
          </a:stretch>
        </p:blipFill>
        <p:spPr>
          <a:xfrm>
            <a:off x="1962150" y="1655213"/>
            <a:ext cx="7772400" cy="4576273"/>
          </a:xfrm>
          <a:prstGeom prst="rect">
            <a:avLst/>
          </a:prstGeom>
        </p:spPr>
      </p:pic>
    </p:spTree>
    <p:extLst>
      <p:ext uri="{BB962C8B-B14F-4D97-AF65-F5344CB8AC3E}">
        <p14:creationId xmlns:p14="http://schemas.microsoft.com/office/powerpoint/2010/main" val="310150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en-US" altLang="zh-CN" dirty="0">
                <a:latin typeface="Times New Roman" panose="02020603050405020304" pitchFamily="18" charset="0"/>
                <a:cs typeface="Times New Roman" panose="02020603050405020304" pitchFamily="18" charset="0"/>
              </a:rPr>
              <a:t>LoongArch</a:t>
            </a:r>
            <a:r>
              <a:rPr lang="zh-CN" altLang="en-US" dirty="0">
                <a:latin typeface="Times New Roman" panose="02020603050405020304" pitchFamily="18" charset="0"/>
                <a:cs typeface="Times New Roman" panose="02020603050405020304" pitchFamily="18" charset="0"/>
              </a:rPr>
              <a:t>指令的汇编助记格式</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12</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667435"/>
            <a:ext cx="11312461" cy="4401205"/>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前面介绍了</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的指令编码格式，但是对于用户来说，二进制形式的指令格式非常难以记忆和使用，所以人们发明了更便于记忆还能描述指令功能和指令操作数的符号</a:t>
            </a:r>
            <a:r>
              <a:rPr lang="en-US" altLang="zh-CN" sz="2000" dirty="0">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指令助记符</a:t>
            </a:r>
            <a:r>
              <a:rPr lang="zh-CN" altLang="en-US" sz="2000" dirty="0">
                <a:latin typeface="Times New Roman" panose="02020603050405020304" pitchFamily="18" charset="0"/>
                <a:cs typeface="Times New Roman" panose="02020603050405020304" pitchFamily="18" charset="0"/>
              </a:rPr>
              <a:t>。助记符一般是表明指令功能的英语单词缩写。</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LoongArch</a:t>
            </a:r>
            <a:r>
              <a:rPr lang="zh-CN" altLang="en-US" sz="2000" dirty="0">
                <a:latin typeface="Times New Roman" panose="02020603050405020304" pitchFamily="18" charset="0"/>
                <a:cs typeface="Times New Roman" panose="02020603050405020304" pitchFamily="18" charset="0"/>
              </a:rPr>
              <a:t>架构中指令的汇编助记格式与传统助记符相同，主要包括</a:t>
            </a:r>
            <a:r>
              <a:rPr lang="zh-CN" altLang="en-US" sz="2000" dirty="0">
                <a:solidFill>
                  <a:srgbClr val="FF0000"/>
                </a:solidFill>
                <a:latin typeface="Times New Roman" panose="02020603050405020304" pitchFamily="18" charset="0"/>
                <a:cs typeface="Times New Roman" panose="02020603050405020304" pitchFamily="18" charset="0"/>
              </a:rPr>
              <a:t>指令名和操作数</a:t>
            </a:r>
            <a:r>
              <a:rPr lang="zh-CN" altLang="en-US" sz="2000" dirty="0">
                <a:latin typeface="Times New Roman" panose="02020603050405020304" pitchFamily="18" charset="0"/>
                <a:cs typeface="Times New Roman" panose="02020603050405020304" pitchFamily="18" charset="0"/>
              </a:rPr>
              <a:t>两部分，同时</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还规范了指令名与操作数的前后缀来进一步明确指令的功能与操作范围。下面我们以</a:t>
            </a:r>
            <a:r>
              <a:rPr lang="en-US" altLang="zh-CN" sz="2000" dirty="0">
                <a:latin typeface="Times New Roman" panose="02020603050405020304" pitchFamily="18" charset="0"/>
                <a:cs typeface="Times New Roman" panose="02020603050405020304" pitchFamily="18" charset="0"/>
              </a:rPr>
              <a:t>LoongArch32</a:t>
            </a:r>
            <a:r>
              <a:rPr lang="zh-CN" altLang="en-US" sz="2000" dirty="0">
                <a:latin typeface="Times New Roman" panose="02020603050405020304" pitchFamily="18" charset="0"/>
                <a:cs typeface="Times New Roman" panose="02020603050405020304" pitchFamily="18" charset="0"/>
              </a:rPr>
              <a:t>指令集为例，介绍</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架构的汇编助记格式。</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首先是指令前缀，龙芯架构</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通过指令名的前缀字母来区分整数和浮点数指令</a:t>
            </a:r>
            <a:r>
              <a:rPr lang="zh-CN" altLang="en-US" sz="2000" dirty="0">
                <a:latin typeface="Times New Roman" panose="02020603050405020304" pitchFamily="18" charset="0"/>
                <a:cs typeface="Times New Roman" panose="02020603050405020304" pitchFamily="18" charset="0"/>
              </a:rPr>
              <a:t>。比如指令无前缀默认为非向量整数运算指令，以字母“</a:t>
            </a:r>
            <a:r>
              <a:rPr lang="en-US" altLang="zh-CN" sz="2000" dirty="0">
                <a:latin typeface="Times New Roman" panose="02020603050405020304" pitchFamily="18" charset="0"/>
                <a:cs typeface="Times New Roman" panose="02020603050405020304" pitchFamily="18" charset="0"/>
              </a:rPr>
              <a:t>F”</a:t>
            </a:r>
            <a:r>
              <a:rPr lang="zh-CN" altLang="en-US" sz="2000" dirty="0">
                <a:latin typeface="Times New Roman" panose="02020603050405020304" pitchFamily="18" charset="0"/>
                <a:cs typeface="Times New Roman" panose="02020603050405020304" pitchFamily="18" charset="0"/>
              </a:rPr>
              <a:t>开头的是非向量浮点数指令；以“</a:t>
            </a:r>
            <a:r>
              <a:rPr lang="en-US" altLang="zh-CN" sz="2000" dirty="0">
                <a:latin typeface="Times New Roman" panose="02020603050405020304" pitchFamily="18" charset="0"/>
                <a:cs typeface="Times New Roman" panose="02020603050405020304" pitchFamily="18" charset="0"/>
              </a:rPr>
              <a:t>VF”</a:t>
            </a:r>
            <a:r>
              <a:rPr lang="zh-CN" altLang="en-US" sz="2000" dirty="0">
                <a:latin typeface="Times New Roman" panose="02020603050405020304" pitchFamily="18" charset="0"/>
                <a:cs typeface="Times New Roman" panose="02020603050405020304" pitchFamily="18" charset="0"/>
              </a:rPr>
              <a:t>开头的是</a:t>
            </a:r>
            <a:r>
              <a:rPr lang="en-US" altLang="zh-CN" sz="2000" dirty="0">
                <a:latin typeface="Times New Roman" panose="02020603050405020304" pitchFamily="18" charset="0"/>
                <a:cs typeface="Times New Roman" panose="02020603050405020304" pitchFamily="18" charset="0"/>
              </a:rPr>
              <a:t>128</a:t>
            </a:r>
            <a:r>
              <a:rPr lang="zh-CN" altLang="en-US" sz="2000" dirty="0">
                <a:latin typeface="Times New Roman" panose="02020603050405020304" pitchFamily="18" charset="0"/>
                <a:cs typeface="Times New Roman" panose="02020603050405020304" pitchFamily="18" charset="0"/>
              </a:rPr>
              <a:t>位向量浮点指令；以“</a:t>
            </a:r>
            <a:r>
              <a:rPr lang="en-US" altLang="zh-CN" sz="2000" dirty="0">
                <a:latin typeface="Times New Roman" panose="02020603050405020304" pitchFamily="18" charset="0"/>
                <a:cs typeface="Times New Roman" panose="02020603050405020304" pitchFamily="18" charset="0"/>
              </a:rPr>
              <a:t>XVF”</a:t>
            </a:r>
            <a:r>
              <a:rPr lang="zh-CN" altLang="en-US" sz="2000" dirty="0">
                <a:latin typeface="Times New Roman" panose="02020603050405020304" pitchFamily="18" charset="0"/>
                <a:cs typeface="Times New Roman" panose="02020603050405020304" pitchFamily="18" charset="0"/>
              </a:rPr>
              <a:t>开头的是</a:t>
            </a:r>
            <a:r>
              <a:rPr lang="en-US" altLang="zh-CN" sz="2000" dirty="0">
                <a:latin typeface="Times New Roman" panose="02020603050405020304" pitchFamily="18" charset="0"/>
                <a:cs typeface="Times New Roman" panose="02020603050405020304" pitchFamily="18" charset="0"/>
              </a:rPr>
              <a:t>256</a:t>
            </a:r>
            <a:r>
              <a:rPr lang="zh-CN" altLang="en-US" sz="2000" dirty="0">
                <a:latin typeface="Times New Roman" panose="02020603050405020304" pitchFamily="18" charset="0"/>
                <a:cs typeface="Times New Roman" panose="02020603050405020304" pitchFamily="18" charset="0"/>
              </a:rPr>
              <a:t>位向量浮点指令，指令名以字母“</a:t>
            </a:r>
            <a:r>
              <a:rPr lang="en-US" altLang="zh-CN" sz="2000" dirty="0">
                <a:latin typeface="Times New Roman" panose="02020603050405020304" pitchFamily="18" charset="0"/>
                <a:cs typeface="Times New Roman" panose="02020603050405020304" pitchFamily="18" charset="0"/>
              </a:rPr>
              <a:t>V”</a:t>
            </a:r>
            <a:r>
              <a:rPr lang="zh-CN" altLang="en-US" sz="2000" dirty="0">
                <a:latin typeface="Times New Roman" panose="02020603050405020304" pitchFamily="18" charset="0"/>
                <a:cs typeface="Times New Roman" panose="02020603050405020304" pitchFamily="18" charset="0"/>
              </a:rPr>
              <a:t>开头的是</a:t>
            </a:r>
            <a:r>
              <a:rPr lang="en-US" altLang="zh-CN" sz="2000" dirty="0">
                <a:latin typeface="Times New Roman" panose="02020603050405020304" pitchFamily="18" charset="0"/>
                <a:cs typeface="Times New Roman" panose="02020603050405020304" pitchFamily="18" charset="0"/>
              </a:rPr>
              <a:t>128</a:t>
            </a:r>
            <a:r>
              <a:rPr lang="zh-CN" altLang="en-US" sz="2000" dirty="0">
                <a:latin typeface="Times New Roman" panose="02020603050405020304" pitchFamily="18" charset="0"/>
                <a:cs typeface="Times New Roman" panose="02020603050405020304" pitchFamily="18" charset="0"/>
              </a:rPr>
              <a:t>位向量指令；以字母“</a:t>
            </a:r>
            <a:r>
              <a:rPr lang="en-US" altLang="zh-CN" sz="2000" dirty="0">
                <a:latin typeface="Times New Roman" panose="02020603050405020304" pitchFamily="18" charset="0"/>
                <a:cs typeface="Times New Roman" panose="02020603050405020304" pitchFamily="18" charset="0"/>
              </a:rPr>
              <a:t>XV”</a:t>
            </a:r>
            <a:r>
              <a:rPr lang="zh-CN" altLang="en-US" sz="2000" dirty="0">
                <a:latin typeface="Times New Roman" panose="02020603050405020304" pitchFamily="18" charset="0"/>
                <a:cs typeface="Times New Roman" panose="02020603050405020304" pitchFamily="18" charset="0"/>
              </a:rPr>
              <a:t>开头的是</a:t>
            </a:r>
            <a:r>
              <a:rPr lang="en-US" altLang="zh-CN" sz="2000" dirty="0">
                <a:latin typeface="Times New Roman" panose="02020603050405020304" pitchFamily="18" charset="0"/>
                <a:cs typeface="Times New Roman" panose="02020603050405020304" pitchFamily="18" charset="0"/>
              </a:rPr>
              <a:t>256</a:t>
            </a:r>
            <a:r>
              <a:rPr lang="zh-CN" altLang="en-US" sz="2000" dirty="0">
                <a:latin typeface="Times New Roman" panose="02020603050405020304" pitchFamily="18" charset="0"/>
                <a:cs typeface="Times New Roman" panose="02020603050405020304" pitchFamily="18" charset="0"/>
              </a:rPr>
              <a:t>位向量指令。</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如指令“</a:t>
            </a:r>
            <a:r>
              <a:rPr lang="en-US" altLang="zh-CN" sz="2000" dirty="0">
                <a:latin typeface="Times New Roman" panose="02020603050405020304" pitchFamily="18" charset="0"/>
                <a:cs typeface="Times New Roman" panose="02020603050405020304" pitchFamily="18" charset="0"/>
              </a:rPr>
              <a:t>ADD.W rd, rj, rk”</a:t>
            </a:r>
            <a:r>
              <a:rPr lang="zh-CN" altLang="en-US" sz="2000" dirty="0">
                <a:latin typeface="Times New Roman" panose="02020603050405020304" pitchFamily="18" charset="0"/>
                <a:cs typeface="Times New Roman" panose="02020603050405020304" pitchFamily="18" charset="0"/>
              </a:rPr>
              <a:t>是整数运算指令，而指令“</a:t>
            </a:r>
            <a:r>
              <a:rPr lang="en-US" altLang="zh-CN" sz="2000" dirty="0">
                <a:latin typeface="Times New Roman" panose="02020603050405020304" pitchFamily="18" charset="0"/>
                <a:cs typeface="Times New Roman" panose="02020603050405020304" pitchFamily="18" charset="0"/>
              </a:rPr>
              <a:t>FADD.S fd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fj</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fk”</a:t>
            </a:r>
            <a:r>
              <a:rPr lang="zh-CN" altLang="en-US" sz="2000" dirty="0">
                <a:latin typeface="Times New Roman" panose="02020603050405020304" pitchFamily="18" charset="0"/>
                <a:cs typeface="Times New Roman" panose="02020603050405020304" pitchFamily="18" charset="0"/>
              </a:rPr>
              <a:t>则是针对浮点数的操作指令。</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endParaRPr lang="zh-CN" altLang="en-US" dirty="0"/>
          </a:p>
        </p:txBody>
      </p:sp>
    </p:spTree>
    <p:extLst>
      <p:ext uri="{BB962C8B-B14F-4D97-AF65-F5344CB8AC3E}">
        <p14:creationId xmlns:p14="http://schemas.microsoft.com/office/powerpoint/2010/main" val="390188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13</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341489"/>
            <a:ext cx="11312461" cy="4093428"/>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其次是指令后缀，</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指令系统中的绝大多数指令都通过指令名中“</a:t>
            </a:r>
            <a:r>
              <a:rPr lang="en-US" altLang="zh-CN" sz="2000" dirty="0">
                <a:latin typeface="Times New Roman" panose="02020603050405020304" pitchFamily="18" charset="0"/>
                <a:cs typeface="Times New Roman" panose="02020603050405020304" pitchFamily="18" charset="0"/>
              </a:rPr>
              <a:t>.XX”</a:t>
            </a:r>
            <a:r>
              <a:rPr lang="zh-CN" altLang="en-US" sz="2000" dirty="0">
                <a:latin typeface="Times New Roman" panose="02020603050405020304" pitchFamily="18" charset="0"/>
                <a:cs typeface="Times New Roman" panose="02020603050405020304" pitchFamily="18" charset="0"/>
              </a:rPr>
              <a:t>形式的后缀来表明</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指令的操作对象类型</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以整数类型数据为操作对象的指令，指令名的后缀为</a:t>
            </a:r>
            <a:r>
              <a:rPr lang="en-US" altLang="zh-CN" sz="2000" dirty="0">
                <a:latin typeface="Times New Roman" panose="02020603050405020304" pitchFamily="18" charset="0"/>
                <a:cs typeface="Times New Roman" panose="02020603050405020304" pitchFamily="18" charset="0"/>
              </a:rPr>
              <a:t>B</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W</a:t>
            </a:r>
            <a:r>
              <a:rPr lang="zh-CN" altLang="en-US" sz="2000" dirty="0">
                <a:latin typeface="Times New Roman" panose="02020603050405020304" pitchFamily="18" charset="0"/>
                <a:cs typeface="Times New Roman" panose="02020603050405020304" pitchFamily="18" charset="0"/>
              </a:rPr>
              <a:t>时分别表示该指令操作的数据类型为有符号字节、有符号半字、有符号字、有符号双字。而在后缀中增加“</a:t>
            </a:r>
            <a:r>
              <a:rPr lang="en-US" altLang="zh-CN" sz="2000" dirty="0">
                <a:latin typeface="Times New Roman" panose="02020603050405020304" pitchFamily="18" charset="0"/>
                <a:cs typeface="Times New Roman" panose="02020603050405020304" pitchFamily="18" charset="0"/>
              </a:rPr>
              <a:t>U</a:t>
            </a:r>
            <a:r>
              <a:rPr lang="zh-CN" altLang="en-US" sz="2000" dirty="0">
                <a:latin typeface="Times New Roman" panose="02020603050405020304" pitchFamily="18" charset="0"/>
                <a:cs typeface="Times New Roman" panose="02020603050405020304" pitchFamily="18" charset="0"/>
              </a:rPr>
              <a:t>”表示该操作数类型为无符号数，如</a:t>
            </a:r>
            <a:r>
              <a:rPr lang="en-US" altLang="zh-CN" sz="2000" dirty="0">
                <a:latin typeface="Times New Roman" panose="02020603050405020304" pitchFamily="18" charset="0"/>
                <a:cs typeface="Times New Roman" panose="02020603050405020304" pitchFamily="18" charset="0"/>
              </a:rPr>
              <a:t>BU</a:t>
            </a:r>
            <a:r>
              <a:rPr lang="zh-CN" altLang="en-US" sz="2000" dirty="0">
                <a:latin typeface="Times New Roman" panose="02020603050405020304" pitchFamily="18" charset="0"/>
                <a:cs typeface="Times New Roman" panose="02020603050405020304" pitchFamily="18" charset="0"/>
              </a:rPr>
              <a:t>表示无符号字节。需要注意的是当操作数的类型对运算结果的正确性没有影响时，指令中的后缀均不用带</a:t>
            </a:r>
            <a:r>
              <a:rPr lang="en-US" altLang="zh-CN" sz="2000" dirty="0">
                <a:latin typeface="Times New Roman" panose="02020603050405020304" pitchFamily="18" charset="0"/>
                <a:cs typeface="Times New Roman" panose="02020603050405020304" pitchFamily="18" charset="0"/>
              </a:rPr>
              <a:t>U</a:t>
            </a:r>
            <a:r>
              <a:rPr lang="zh-CN" altLang="en-US" sz="2000" dirty="0">
                <a:latin typeface="Times New Roman" panose="02020603050405020304" pitchFamily="18" charset="0"/>
                <a:cs typeface="Times New Roman" panose="02020603050405020304" pitchFamily="18" charset="0"/>
              </a:rPr>
              <a:t>，但此时操作数本身也可以是无符号数，只是不需要在指令中将其体现出来。</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而浮点数类型数据也有</a:t>
            </a:r>
            <a:r>
              <a:rPr lang="en-US" altLang="zh-CN" sz="2000" dirty="0">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W</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WU</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LU</a:t>
            </a:r>
            <a:r>
              <a:rPr lang="zh-CN" altLang="en-US" sz="2000" dirty="0">
                <a:latin typeface="Times New Roman" panose="02020603050405020304" pitchFamily="18" charset="0"/>
                <a:cs typeface="Times New Roman" panose="02020603050405020304" pitchFamily="18" charset="0"/>
              </a:rPr>
              <a:t>等后缀对其进行标识。此外还有对向量进行操作时通过后缀“</a:t>
            </a:r>
            <a:r>
              <a:rPr lang="en-US" altLang="zh-CN" sz="2000" dirty="0">
                <a:latin typeface="Times New Roman" panose="02020603050405020304" pitchFamily="18" charset="0"/>
                <a:cs typeface="Times New Roman" panose="02020603050405020304" pitchFamily="18" charset="0"/>
              </a:rPr>
              <a:t>V</a:t>
            </a:r>
            <a:r>
              <a:rPr lang="zh-CN" altLang="en-US" sz="2000" dirty="0">
                <a:latin typeface="Times New Roman" panose="02020603050405020304" pitchFamily="18" charset="0"/>
                <a:cs typeface="Times New Roman" panose="02020603050405020304" pitchFamily="18" charset="0"/>
              </a:rPr>
              <a:t>”来将向量数据标记为一个整体。</a:t>
            </a:r>
            <a:r>
              <a:rPr lang="en-US" altLang="zh-CN" sz="2000" dirty="0">
                <a:latin typeface="Times New Roman" panose="02020603050405020304" pitchFamily="18" charset="0"/>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同时，如果一条指令中有多个操作数，而不同操作数之间的数据位宽和有无符号不一致时，指令可以有多个后缀同时存在，依次从左往右列出每个操作数的数据类型情况。寄存器操作数通过不同的首字母表明其属于哪个寄存器文件。比如前面的举例中</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以“</a:t>
            </a:r>
            <a:r>
              <a:rPr lang="en-US" altLang="zh-CN" sz="2000" dirty="0" err="1">
                <a:solidFill>
                  <a:schemeClr val="accent6">
                    <a:lumMod val="75000"/>
                  </a:schemeClr>
                </a:solidFill>
                <a:latin typeface="Times New Roman" panose="02020603050405020304" pitchFamily="18" charset="0"/>
                <a:cs typeface="Times New Roman" panose="02020603050405020304" pitchFamily="18" charset="0"/>
              </a:rPr>
              <a:t>rN</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来标记通用寄存器，以“</a:t>
            </a:r>
            <a:r>
              <a:rPr lang="en-US" altLang="zh-CN" sz="2000" dirty="0" err="1">
                <a:solidFill>
                  <a:schemeClr val="accent6">
                    <a:lumMod val="75000"/>
                  </a:schemeClr>
                </a:solidFill>
                <a:latin typeface="Times New Roman" panose="02020603050405020304" pitchFamily="18" charset="0"/>
                <a:cs typeface="Times New Roman" panose="02020603050405020304" pitchFamily="18" charset="0"/>
              </a:rPr>
              <a:t>fN</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来标记浮点寄存器</a:t>
            </a:r>
            <a:r>
              <a:rPr lang="zh-CN" altLang="en-US" sz="2000" dirty="0">
                <a:latin typeface="Times New Roman" panose="02020603050405020304" pitchFamily="18" charset="0"/>
                <a:cs typeface="Times New Roman" panose="02020603050405020304" pitchFamily="18" charset="0"/>
              </a:rPr>
              <a:t>，其中</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是数字，表示操作的是该寄存器文件中第</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号寄存器。</a:t>
            </a:r>
            <a:endParaRPr lang="zh-CN" altLang="en-US" dirty="0"/>
          </a:p>
        </p:txBody>
      </p:sp>
    </p:spTree>
    <p:extLst>
      <p:ext uri="{BB962C8B-B14F-4D97-AF65-F5344CB8AC3E}">
        <p14:creationId xmlns:p14="http://schemas.microsoft.com/office/powerpoint/2010/main" val="144132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en-US" altLang="zh-CN" dirty="0">
                <a:latin typeface="Times New Roman" panose="02020603050405020304" pitchFamily="18" charset="0"/>
                <a:cs typeface="Times New Roman" panose="02020603050405020304" pitchFamily="18" charset="0"/>
              </a:rPr>
              <a:t>LoongArch</a:t>
            </a:r>
            <a:r>
              <a:rPr lang="zh-CN" altLang="en-US" dirty="0">
                <a:latin typeface="Times New Roman" panose="02020603050405020304" pitchFamily="18" charset="0"/>
                <a:cs typeface="Times New Roman" panose="02020603050405020304" pitchFamily="18" charset="0"/>
              </a:rPr>
              <a:t>的寄存器组</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14</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667435"/>
            <a:ext cx="11312461" cy="4401205"/>
          </a:xfrm>
          <a:prstGeom prst="rect">
            <a:avLst/>
          </a:prstGeom>
          <a:noFill/>
        </p:spPr>
        <p:txBody>
          <a:bodyPr wrap="square" rtlCol="0">
            <a:spAutoFit/>
          </a:bodyPr>
          <a:lstStyle/>
          <a:p>
            <a:pPr algn="just"/>
            <a:r>
              <a:rPr lang="en-US" altLang="zh-CN" dirty="0">
                <a:latin typeface="+mn-ea"/>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上一小节我们提到了寄存器操作数的标记方式，下面我们就来了解一下</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架构下的寄存器组。由于</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采用的是</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load/store</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架构</a:t>
            </a:r>
            <a:r>
              <a:rPr lang="zh-CN" altLang="en-US" sz="2000" dirty="0">
                <a:latin typeface="Times New Roman" panose="02020603050405020304" pitchFamily="18" charset="0"/>
                <a:cs typeface="Times New Roman" panose="02020603050405020304" pitchFamily="18" charset="0"/>
              </a:rPr>
              <a:t>，除数据存取指令外，所有的指令都</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直接对寄存器和立即数进行操作，无需内存参与</a:t>
            </a:r>
            <a:r>
              <a:rPr lang="zh-CN" altLang="en-US" sz="2000" dirty="0">
                <a:latin typeface="Times New Roman" panose="02020603050405020304" pitchFamily="18" charset="0"/>
                <a:cs typeface="Times New Roman" panose="02020603050405020304" pitchFamily="18" charset="0"/>
              </a:rPr>
              <a:t>，而寄存器和内存的通信就由数据存取指令来完成。所以架构中会存在较多的寄存器，这也是</a:t>
            </a:r>
            <a:r>
              <a:rPr lang="en-US" altLang="zh-CN" sz="2000" dirty="0">
                <a:latin typeface="Times New Roman" panose="02020603050405020304" pitchFamily="18" charset="0"/>
                <a:cs typeface="Times New Roman" panose="02020603050405020304" pitchFamily="18" charset="0"/>
              </a:rPr>
              <a:t>RISC</a:t>
            </a:r>
            <a:r>
              <a:rPr lang="zh-CN" altLang="en-US" sz="2000" dirty="0">
                <a:latin typeface="Times New Roman" panose="02020603050405020304" pitchFamily="18" charset="0"/>
                <a:cs typeface="Times New Roman" panose="02020603050405020304" pitchFamily="18" charset="0"/>
              </a:rPr>
              <a:t>指令集明显区别于</a:t>
            </a:r>
            <a:r>
              <a:rPr lang="en-US" altLang="zh-CN" sz="2000" dirty="0">
                <a:latin typeface="Times New Roman" panose="02020603050405020304" pitchFamily="18" charset="0"/>
                <a:cs typeface="Times New Roman" panose="02020603050405020304" pitchFamily="18" charset="0"/>
              </a:rPr>
              <a:t>CISC</a:t>
            </a:r>
            <a:r>
              <a:rPr lang="zh-CN" altLang="en-US" sz="2000" dirty="0">
                <a:latin typeface="Times New Roman" panose="02020603050405020304" pitchFamily="18" charset="0"/>
                <a:cs typeface="Times New Roman" panose="02020603050405020304" pitchFamily="18" charset="0"/>
              </a:rPr>
              <a:t>指令集的一个特点。</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对于基础整数指令来说，</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设置了</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个</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通用寄存器（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General-purpose Register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GR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，记为</a:t>
            </a:r>
            <a:r>
              <a:rPr lang="en-US" altLang="zh-CN" sz="2000" dirty="0">
                <a:latin typeface="Times New Roman" panose="02020603050405020304" pitchFamily="18" charset="0"/>
                <a:cs typeface="Times New Roman" panose="02020603050405020304" pitchFamily="18" charset="0"/>
              </a:rPr>
              <a:t>r0~r31</a:t>
            </a:r>
            <a:r>
              <a:rPr lang="zh-CN" altLang="en-US" sz="2000" dirty="0">
                <a:latin typeface="Times New Roman" panose="02020603050405020304" pitchFamily="18" charset="0"/>
                <a:cs typeface="Times New Roman" panose="02020603050405020304" pitchFamily="18" charset="0"/>
              </a:rPr>
              <a:t>。通用寄存器的位宽记作</a:t>
            </a:r>
            <a:r>
              <a:rPr lang="en-US" altLang="zh-CN" sz="2000" dirty="0">
                <a:latin typeface="Times New Roman" panose="02020603050405020304" pitchFamily="18" charset="0"/>
                <a:cs typeface="Times New Roman" panose="02020603050405020304" pitchFamily="18" charset="0"/>
              </a:rPr>
              <a:t>GRLEN</a:t>
            </a:r>
            <a:r>
              <a:rPr lang="zh-CN" altLang="en-US" sz="2000" dirty="0">
                <a:latin typeface="Times New Roman" panose="02020603050405020304" pitchFamily="18" charset="0"/>
                <a:cs typeface="Times New Roman" panose="02020603050405020304" pitchFamily="18" charset="0"/>
              </a:rPr>
              <a:t>，其值与指令集的位数相同，以教材中采用的</a:t>
            </a:r>
            <a:r>
              <a:rPr lang="en-US" altLang="zh-CN" sz="2000" dirty="0">
                <a:latin typeface="Times New Roman" panose="02020603050405020304" pitchFamily="18" charset="0"/>
                <a:cs typeface="Times New Roman" panose="02020603050405020304" pitchFamily="18" charset="0"/>
              </a:rPr>
              <a:t>LA32</a:t>
            </a:r>
            <a:r>
              <a:rPr lang="zh-CN" altLang="en-US" sz="2000" dirty="0">
                <a:latin typeface="Times New Roman" panose="02020603050405020304" pitchFamily="18" charset="0"/>
                <a:cs typeface="Times New Roman" panose="02020603050405020304" pitchFamily="18" charset="0"/>
              </a:rPr>
              <a:t>架构来说，</a:t>
            </a:r>
            <a:r>
              <a:rPr lang="en-US" altLang="zh-CN" sz="2000" dirty="0">
                <a:latin typeface="Times New Roman" panose="02020603050405020304" pitchFamily="18" charset="0"/>
                <a:cs typeface="Times New Roman" panose="02020603050405020304" pitchFamily="18" charset="0"/>
              </a:rPr>
              <a:t>GRLEN</a:t>
            </a:r>
            <a:r>
              <a:rPr lang="zh-CN" altLang="en-US" sz="2000" dirty="0">
                <a:latin typeface="Times New Roman" panose="02020603050405020304" pitchFamily="18" charset="0"/>
                <a:cs typeface="Times New Roman" panose="02020603050405020304" pitchFamily="18" charset="0"/>
              </a:rPr>
              <a:t>的值就是</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。理论上来说指令中的寄存器操作数可以采用</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个</a:t>
            </a:r>
            <a:r>
              <a:rPr lang="en-US" altLang="zh-CN" sz="2000" dirty="0">
                <a:latin typeface="Times New Roman" panose="02020603050405020304" pitchFamily="18" charset="0"/>
                <a:cs typeface="Times New Roman" panose="02020603050405020304" pitchFamily="18" charset="0"/>
              </a:rPr>
              <a:t>GR</a:t>
            </a:r>
            <a:r>
              <a:rPr lang="zh-CN" altLang="en-US" sz="2000" dirty="0">
                <a:latin typeface="Times New Roman" panose="02020603050405020304" pitchFamily="18" charset="0"/>
                <a:cs typeface="Times New Roman" panose="02020603050405020304" pitchFamily="18" charset="0"/>
              </a:rPr>
              <a:t>中的任何一个，但在</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标准架构下，</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r0</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寄存器的值恒为</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，而</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r1</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寄存器被固定为存放函数调用返回地址的寄存器</a:t>
            </a:r>
            <a:r>
              <a:rPr lang="zh-CN" altLang="en-US" sz="2000" dirty="0">
                <a:latin typeface="Times New Roman" panose="02020603050405020304" pitchFamily="18" charset="0"/>
                <a:cs typeface="Times New Roman" panose="02020603050405020304" pitchFamily="18" charset="0"/>
              </a:rPr>
              <a:t>，一般不建议使用。</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同时还有一个</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程序计数器（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Program Counter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PC</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负责记录当前取指指令的地址。为了确保程序运行的稳定性与安全性，</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寄存器中的值不能被指令直接修改，只有通过转移指令、调用陷入和调用返回指令间接修改。但是</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可以作为部分非转移类指令的源操作数被直接读取，</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的宽度总是与</a:t>
            </a:r>
            <a:r>
              <a:rPr lang="en-US" altLang="zh-CN" sz="2000" dirty="0">
                <a:latin typeface="Times New Roman" panose="02020603050405020304" pitchFamily="18" charset="0"/>
                <a:cs typeface="Times New Roman" panose="02020603050405020304" pitchFamily="18" charset="0"/>
              </a:rPr>
              <a:t>GR</a:t>
            </a:r>
            <a:r>
              <a:rPr lang="zh-CN" altLang="en-US" sz="2000" dirty="0">
                <a:latin typeface="Times New Roman" panose="02020603050405020304" pitchFamily="18" charset="0"/>
                <a:cs typeface="Times New Roman" panose="02020603050405020304" pitchFamily="18" charset="0"/>
              </a:rPr>
              <a:t>的宽度一致。</a:t>
            </a:r>
            <a:endParaRPr lang="zh-CN" altLang="en-US" dirty="0"/>
          </a:p>
        </p:txBody>
      </p:sp>
    </p:spTree>
    <p:extLst>
      <p:ext uri="{BB962C8B-B14F-4D97-AF65-F5344CB8AC3E}">
        <p14:creationId xmlns:p14="http://schemas.microsoft.com/office/powerpoint/2010/main" val="382424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15</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385047"/>
            <a:ext cx="11312461" cy="4093428"/>
          </a:xfrm>
          <a:prstGeom prst="rect">
            <a:avLst/>
          </a:prstGeom>
          <a:noFill/>
        </p:spPr>
        <p:txBody>
          <a:bodyPr wrap="square" rtlCol="0">
            <a:spAutoFit/>
          </a:bodyPr>
          <a:lstStyle/>
          <a:p>
            <a:pPr algn="just"/>
            <a:r>
              <a:rPr lang="en-US" altLang="zh-CN" dirty="0">
                <a:latin typeface="+mn-ea"/>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而对于浮点指令来说，还需要</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浮点寄存器（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Floating-point Register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条件标志寄存器（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Condition Flag Register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CFR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和</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浮点控制状态寄存器（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Floating-point </a:t>
            </a:r>
            <a:r>
              <a:rPr lang="en-US" altLang="zh-CN" sz="2000" dirty="0" err="1">
                <a:solidFill>
                  <a:schemeClr val="accent6">
                    <a:lumMod val="75000"/>
                  </a:schemeClr>
                </a:solidFill>
                <a:latin typeface="Times New Roman" panose="02020603050405020304" pitchFamily="18" charset="0"/>
                <a:cs typeface="Times New Roman" panose="02020603050405020304" pitchFamily="18" charset="0"/>
              </a:rPr>
              <a:t>Controland</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 Status Register </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FCSR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对其提供支持。</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与通用寄存器不同，</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浮点寄存器的位宽不是与指令集一致的</a:t>
            </a:r>
            <a:r>
              <a:rPr lang="zh-CN" altLang="en-US" sz="2000" dirty="0">
                <a:latin typeface="Times New Roman" panose="02020603050405020304" pitchFamily="18" charset="0"/>
                <a:cs typeface="Times New Roman" panose="02020603050405020304" pitchFamily="18" charset="0"/>
              </a:rPr>
              <a:t>，而是与其所要操作的数据类型有关。通常情况下</a:t>
            </a:r>
            <a:r>
              <a:rPr lang="en-US" altLang="zh-CN" sz="2000" dirty="0">
                <a:latin typeface="Times New Roman" panose="02020603050405020304" pitchFamily="18" charset="0"/>
                <a:cs typeface="Times New Roman" panose="02020603050405020304" pitchFamily="18" charset="0"/>
              </a:rPr>
              <a:t>FR</a:t>
            </a:r>
            <a:r>
              <a:rPr lang="zh-CN" altLang="en-US" sz="2000" dirty="0">
                <a:latin typeface="Times New Roman" panose="02020603050405020304" pitchFamily="18" charset="0"/>
                <a:cs typeface="Times New Roman" panose="02020603050405020304" pitchFamily="18" charset="0"/>
              </a:rPr>
              <a:t>的位宽为</a:t>
            </a:r>
            <a:r>
              <a:rPr lang="en-US" altLang="zh-CN" sz="2000" dirty="0">
                <a:latin typeface="Times New Roman" panose="02020603050405020304" pitchFamily="18" charset="0"/>
                <a:cs typeface="Times New Roman" panose="02020603050405020304" pitchFamily="18" charset="0"/>
              </a:rPr>
              <a:t>64bit</a:t>
            </a:r>
            <a:r>
              <a:rPr lang="zh-CN" altLang="en-US" sz="2000" dirty="0">
                <a:latin typeface="Times New Roman" panose="02020603050405020304" pitchFamily="18" charset="0"/>
                <a:cs typeface="Times New Roman" panose="02020603050405020304" pitchFamily="18" charset="0"/>
              </a:rPr>
              <a:t>，但当操作单精度浮点数和字整数的浮点指令时，其位宽仅为</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位。当位宽为</a:t>
            </a:r>
            <a:r>
              <a:rPr lang="en-US" altLang="zh-CN" sz="2000" dirty="0">
                <a:latin typeface="Times New Roman" panose="02020603050405020304" pitchFamily="18" charset="0"/>
                <a:cs typeface="Times New Roman" panose="02020603050405020304" pitchFamily="18" charset="0"/>
              </a:rPr>
              <a:t>32bit</a:t>
            </a:r>
            <a:r>
              <a:rPr lang="zh-CN" altLang="en-US" sz="2000" dirty="0">
                <a:latin typeface="Times New Roman" panose="02020603050405020304" pitchFamily="18" charset="0"/>
                <a:cs typeface="Times New Roman" panose="02020603050405020304" pitchFamily="18" charset="0"/>
              </a:rPr>
              <a:t>时，数据总是出现在浮点寄存器的</a:t>
            </a:r>
            <a:r>
              <a:rPr lang="en-US" altLang="zh-CN" sz="2000" dirty="0">
                <a:latin typeface="Times New Roman" panose="02020603050405020304" pitchFamily="18" charset="0"/>
                <a:cs typeface="Times New Roman" panose="02020603050405020304" pitchFamily="18" charset="0"/>
              </a:rPr>
              <a:t>[31:0]</a:t>
            </a:r>
            <a:r>
              <a:rPr lang="zh-CN" altLang="en-US" sz="2000" dirty="0">
                <a:latin typeface="Times New Roman" panose="02020603050405020304" pitchFamily="18" charset="0"/>
                <a:cs typeface="Times New Roman" panose="02020603050405020304" pitchFamily="18" charset="0"/>
              </a:rPr>
              <a:t>位上，此时浮点寄存器的</a:t>
            </a:r>
            <a:r>
              <a:rPr lang="en-US" altLang="zh-CN" sz="2000" dirty="0">
                <a:latin typeface="Times New Roman" panose="02020603050405020304" pitchFamily="18" charset="0"/>
                <a:cs typeface="Times New Roman" panose="02020603050405020304" pitchFamily="18" charset="0"/>
              </a:rPr>
              <a:t>[63:32]</a:t>
            </a:r>
            <a:r>
              <a:rPr lang="zh-CN" altLang="en-US" sz="2000" dirty="0">
                <a:latin typeface="Times New Roman" panose="02020603050405020304" pitchFamily="18" charset="0"/>
                <a:cs typeface="Times New Roman" panose="02020603050405020304" pitchFamily="18" charset="0"/>
              </a:rPr>
              <a:t>位可以是任意值。</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条件标志寄存器</a:t>
            </a:r>
            <a:r>
              <a:rPr lang="en-US" altLang="zh-CN" sz="2000" dirty="0">
                <a:latin typeface="Times New Roman" panose="02020603050405020304" pitchFamily="18" charset="0"/>
                <a:cs typeface="Times New Roman" panose="02020603050405020304" pitchFamily="18" charset="0"/>
              </a:rPr>
              <a:t>CFR</a:t>
            </a:r>
            <a:r>
              <a:rPr lang="zh-CN" altLang="en-US" sz="2000" dirty="0">
                <a:latin typeface="Times New Roman" panose="02020603050405020304" pitchFamily="18" charset="0"/>
                <a:cs typeface="Times New Roman" panose="02020603050405020304" pitchFamily="18" charset="0"/>
              </a:rPr>
              <a:t>共有</a:t>
            </a:r>
            <a:r>
              <a:rPr lang="en-US" altLang="zh-CN" sz="2000" dirty="0">
                <a:latin typeface="Times New Roman" panose="02020603050405020304" pitchFamily="18" charset="0"/>
                <a:cs typeface="Times New Roman" panose="02020603050405020304" pitchFamily="18" charset="0"/>
              </a:rPr>
              <a:t>8</a:t>
            </a:r>
            <a:r>
              <a:rPr lang="zh-CN" altLang="en-US" sz="2000" dirty="0">
                <a:latin typeface="Times New Roman" panose="02020603050405020304" pitchFamily="18" charset="0"/>
                <a:cs typeface="Times New Roman" panose="02020603050405020304" pitchFamily="18" charset="0"/>
              </a:rPr>
              <a:t>个，分别记为</a:t>
            </a:r>
            <a:r>
              <a:rPr lang="en-US" altLang="zh-CN" sz="2000" dirty="0">
                <a:latin typeface="Times New Roman" panose="02020603050405020304" pitchFamily="18" charset="0"/>
                <a:cs typeface="Times New Roman" panose="02020603050405020304" pitchFamily="18" charset="0"/>
              </a:rPr>
              <a:t>fcc0~fcc7</a:t>
            </a:r>
            <a:r>
              <a:rPr lang="zh-CN" altLang="en-US" sz="2000" dirty="0">
                <a:latin typeface="Times New Roman" panose="02020603050405020304" pitchFamily="18" charset="0"/>
                <a:cs typeface="Times New Roman" panose="02020603050405020304" pitchFamily="18" charset="0"/>
              </a:rPr>
              <a:t>，每个寄存器均支持用户进行读写。</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CFR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的位宽仅为</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1bit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，用于存放浮点比较的结果</a:t>
            </a:r>
            <a:r>
              <a:rPr lang="zh-CN" altLang="en-US" sz="2000" dirty="0">
                <a:latin typeface="Times New Roman" panose="02020603050405020304" pitchFamily="18" charset="0"/>
                <a:cs typeface="Times New Roman" panose="02020603050405020304" pitchFamily="18" charset="0"/>
              </a:rPr>
              <a:t>，当比较结果为真则置</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，否则置</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，是浮点分支指令的判断条件。</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浮点控制状态寄存器</a:t>
            </a:r>
            <a:r>
              <a:rPr lang="en-US" altLang="zh-CN" sz="2000" dirty="0">
                <a:latin typeface="Times New Roman" panose="02020603050405020304" pitchFamily="18" charset="0"/>
                <a:cs typeface="Times New Roman" panose="02020603050405020304" pitchFamily="18" charset="0"/>
              </a:rPr>
              <a:t>FCSR</a:t>
            </a:r>
            <a:r>
              <a:rPr lang="zh-CN" altLang="en-US" sz="2000" dirty="0">
                <a:latin typeface="Times New Roman" panose="02020603050405020304" pitchFamily="18" charset="0"/>
                <a:cs typeface="Times New Roman" panose="02020603050405020304" pitchFamily="18" charset="0"/>
              </a:rPr>
              <a:t>共有</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个，分别记为</a:t>
            </a:r>
            <a:r>
              <a:rPr lang="en-US" altLang="zh-CN" sz="2000" dirty="0">
                <a:latin typeface="Times New Roman" panose="02020603050405020304" pitchFamily="18" charset="0"/>
                <a:cs typeface="Times New Roman" panose="02020603050405020304" pitchFamily="18" charset="0"/>
              </a:rPr>
              <a:t>fcsr0~fcsr3,</a:t>
            </a:r>
            <a:r>
              <a:rPr lang="zh-CN" altLang="en-US" sz="2000" dirty="0">
                <a:latin typeface="Times New Roman" panose="02020603050405020304" pitchFamily="18" charset="0"/>
                <a:cs typeface="Times New Roman" panose="02020603050405020304" pitchFamily="18" charset="0"/>
              </a:rPr>
              <a:t>位宽都是</a:t>
            </a:r>
            <a:r>
              <a:rPr lang="en-US" altLang="zh-CN" sz="2000" dirty="0">
                <a:latin typeface="Times New Roman" panose="02020603050405020304" pitchFamily="18" charset="0"/>
                <a:cs typeface="Times New Roman" panose="02020603050405020304" pitchFamily="18" charset="0"/>
              </a:rPr>
              <a:t>32bit</a:t>
            </a:r>
            <a:r>
              <a:rPr lang="zh-CN" altLang="en-US" sz="2000" dirty="0">
                <a:latin typeface="Times New Roman" panose="02020603050405020304" pitchFamily="18" charset="0"/>
                <a:cs typeface="Times New Roman" panose="02020603050405020304" pitchFamily="18" charset="0"/>
              </a:rPr>
              <a:t>。其中</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fcsr1~fcsr3</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是</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fcsr0</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中部分域的别名，即访问</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fcsr1~fcsr3</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其实是访问</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fcsr0</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的某些域</a:t>
            </a:r>
            <a:r>
              <a:rPr lang="zh-CN" altLang="en-US" sz="2000" dirty="0">
                <a:latin typeface="Times New Roman" panose="02020603050405020304" pitchFamily="18" charset="0"/>
                <a:cs typeface="Times New Roman" panose="02020603050405020304" pitchFamily="18" charset="0"/>
              </a:rPr>
              <a:t>，进行写操作时对应的域也会被修改。</a:t>
            </a:r>
            <a:endParaRPr lang="zh-CN" altLang="en-US" dirty="0"/>
          </a:p>
        </p:txBody>
      </p:sp>
    </p:spTree>
    <p:extLst>
      <p:ext uri="{BB962C8B-B14F-4D97-AF65-F5344CB8AC3E}">
        <p14:creationId xmlns:p14="http://schemas.microsoft.com/office/powerpoint/2010/main" val="254214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16</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385047"/>
            <a:ext cx="11312461" cy="369332"/>
          </a:xfrm>
          <a:prstGeom prst="rect">
            <a:avLst/>
          </a:prstGeom>
          <a:noFill/>
        </p:spPr>
        <p:txBody>
          <a:bodyPr wrap="square" rtlCol="0">
            <a:spAutoFit/>
          </a:bodyPr>
          <a:lstStyle/>
          <a:p>
            <a:pPr algn="just"/>
            <a:r>
              <a:rPr lang="en-US" altLang="zh-CN" dirty="0">
                <a:latin typeface="+mn-ea"/>
                <a:cs typeface="Times New Roman" panose="02020603050405020304" pitchFamily="18" charset="0"/>
              </a:rPr>
              <a:t>	</a:t>
            </a:r>
            <a:endParaRPr lang="zh-CN" altLang="en-US" dirty="0"/>
          </a:p>
        </p:txBody>
      </p:sp>
      <p:graphicFrame>
        <p:nvGraphicFramePr>
          <p:cNvPr id="5" name="表格 7">
            <a:extLst>
              <a:ext uri="{FF2B5EF4-FFF2-40B4-BE49-F238E27FC236}">
                <a16:creationId xmlns:a16="http://schemas.microsoft.com/office/drawing/2014/main" id="{18B24AE7-4B62-2AA1-FE28-0A56B2D20D9C}"/>
              </a:ext>
            </a:extLst>
          </p:cNvPr>
          <p:cNvGraphicFramePr>
            <a:graphicFrameLocks noGrp="1"/>
          </p:cNvGraphicFramePr>
          <p:nvPr>
            <p:extLst>
              <p:ext uri="{D42A27DB-BD31-4B8C-83A1-F6EECF244321}">
                <p14:modId xmlns:p14="http://schemas.microsoft.com/office/powerpoint/2010/main" val="2880024249"/>
              </p:ext>
            </p:extLst>
          </p:nvPr>
        </p:nvGraphicFramePr>
        <p:xfrm>
          <a:off x="675097" y="1754379"/>
          <a:ext cx="4717174" cy="370840"/>
        </p:xfrm>
        <a:graphic>
          <a:graphicData uri="http://schemas.openxmlformats.org/drawingml/2006/table">
            <a:tbl>
              <a:tblPr firstRow="1" bandRow="1">
                <a:tableStyleId>{5C22544A-7EE6-4342-B048-85BDC9FD1C3A}</a:tableStyleId>
              </a:tblPr>
              <a:tblGrid>
                <a:gridCol w="4717174">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31---------------------------------------------------00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graphicFrame>
        <p:nvGraphicFramePr>
          <p:cNvPr id="7" name="表格 7">
            <a:extLst>
              <a:ext uri="{FF2B5EF4-FFF2-40B4-BE49-F238E27FC236}">
                <a16:creationId xmlns:a16="http://schemas.microsoft.com/office/drawing/2014/main" id="{C87ECA09-C87E-BB31-3F4C-DCE788EC626A}"/>
              </a:ext>
            </a:extLst>
          </p:cNvPr>
          <p:cNvGraphicFramePr>
            <a:graphicFrameLocks noGrp="1"/>
          </p:cNvGraphicFramePr>
          <p:nvPr>
            <p:extLst>
              <p:ext uri="{D42A27DB-BD31-4B8C-83A1-F6EECF244321}">
                <p14:modId xmlns:p14="http://schemas.microsoft.com/office/powerpoint/2010/main" val="4067909012"/>
              </p:ext>
            </p:extLst>
          </p:nvPr>
        </p:nvGraphicFramePr>
        <p:xfrm>
          <a:off x="789802" y="2209938"/>
          <a:ext cx="4320124" cy="2619605"/>
        </p:xfrm>
        <a:graphic>
          <a:graphicData uri="http://schemas.openxmlformats.org/drawingml/2006/table">
            <a:tbl>
              <a:tblPr firstRow="1" bandRow="1">
                <a:tableStyleId>{D7AC3CCA-C797-4891-BE02-D94E43425B78}</a:tableStyleId>
              </a:tblPr>
              <a:tblGrid>
                <a:gridCol w="4320124">
                  <a:extLst>
                    <a:ext uri="{9D8B030D-6E8A-4147-A177-3AD203B41FA5}">
                      <a16:colId xmlns:a16="http://schemas.microsoft.com/office/drawing/2014/main" val="1320072473"/>
                    </a:ext>
                  </a:extLst>
                </a:gridCol>
              </a:tblGrid>
              <a:tr h="394565">
                <a:tc>
                  <a:txBody>
                    <a:bodyPr/>
                    <a:lstStyle/>
                    <a:p>
                      <a:r>
                        <a:rPr lang="en-US" altLang="zh-CN" b="0" dirty="0">
                          <a:latin typeface="Times New Roman" panose="02020603050405020304" pitchFamily="18" charset="0"/>
                          <a:cs typeface="Times New Roman" panose="02020603050405020304" pitchFamily="18" charset="0"/>
                        </a:rPr>
                        <a:t>r0(</a:t>
                      </a:r>
                      <a:r>
                        <a:rPr lang="zh-CN" altLang="en-US" b="0" dirty="0">
                          <a:latin typeface="Times New Roman" panose="02020603050405020304" pitchFamily="18" charset="0"/>
                          <a:cs typeface="Times New Roman" panose="02020603050405020304" pitchFamily="18" charset="0"/>
                        </a:rPr>
                        <a:t>恒为</a:t>
                      </a:r>
                      <a:r>
                        <a:rPr lang="en-US" altLang="zh-CN" b="0" dirty="0">
                          <a:latin typeface="Times New Roman" panose="02020603050405020304" pitchFamily="18" charset="0"/>
                          <a:cs typeface="Times New Roman" panose="02020603050405020304" pitchFamily="18" charset="0"/>
                        </a:rPr>
                        <a:t>0</a:t>
                      </a:r>
                      <a:r>
                        <a:rPr lang="zh-CN" altLang="en-US" b="0" dirty="0">
                          <a:latin typeface="Times New Roman" panose="02020603050405020304" pitchFamily="18" charset="0"/>
                          <a:cs typeface="Times New Roman" panose="02020603050405020304" pitchFamily="18" charset="0"/>
                        </a:rPr>
                        <a:t>）</a:t>
                      </a:r>
                    </a:p>
                  </a:txBody>
                  <a:tcPr>
                    <a:noFill/>
                  </a:tcPr>
                </a:tc>
                <a:extLst>
                  <a:ext uri="{0D108BD9-81ED-4DB2-BD59-A6C34878D82A}">
                    <a16:rowId xmlns:a16="http://schemas.microsoft.com/office/drawing/2014/main" val="328159849"/>
                  </a:ext>
                </a:extLst>
              </a:tr>
              <a:tr h="370840">
                <a:tc>
                  <a:txBody>
                    <a:bodyPr/>
                    <a:lstStyle/>
                    <a:p>
                      <a:r>
                        <a:rPr lang="en-US" altLang="zh-CN" dirty="0">
                          <a:latin typeface="Times New Roman" panose="02020603050405020304" pitchFamily="18" charset="0"/>
                          <a:cs typeface="Times New Roman" panose="02020603050405020304" pitchFamily="18" charset="0"/>
                        </a:rPr>
                        <a:t>r1(</a:t>
                      </a:r>
                      <a:r>
                        <a:rPr lang="zh-CN" altLang="en-US" dirty="0">
                          <a:latin typeface="Times New Roman" panose="02020603050405020304" pitchFamily="18" charset="0"/>
                          <a:cs typeface="Times New Roman" panose="02020603050405020304" pitchFamily="18" charset="0"/>
                        </a:rPr>
                        <a:t>返回地址</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642280721"/>
                  </a:ext>
                </a:extLst>
              </a:tr>
              <a:tr h="370840">
                <a:tc>
                  <a:txBody>
                    <a:bodyPr/>
                    <a:lstStyle/>
                    <a:p>
                      <a:r>
                        <a:rPr lang="en-US" altLang="zh-CN" dirty="0">
                          <a:latin typeface="Times New Roman" panose="02020603050405020304" pitchFamily="18" charset="0"/>
                          <a:cs typeface="Times New Roman" panose="02020603050405020304" pitchFamily="18" charset="0"/>
                        </a:rPr>
                        <a:t>r2</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4131037249"/>
                  </a:ext>
                </a:extLst>
              </a:tr>
              <a:tr h="370840">
                <a:tc>
                  <a:txBody>
                    <a:bodyPr/>
                    <a:lstStyle/>
                    <a:p>
                      <a:r>
                        <a:rPr lang="en-US" altLang="zh-CN" dirty="0">
                          <a:latin typeface="Times New Roman" panose="02020603050405020304" pitchFamily="18" charset="0"/>
                          <a:cs typeface="Times New Roman" panose="02020603050405020304" pitchFamily="18" charset="0"/>
                        </a:rPr>
                        <a:t>r3</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2661165503"/>
                  </a:ext>
                </a:extLst>
              </a:tr>
              <a:tr h="370840">
                <a:tc>
                  <a:txBody>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601725719"/>
                  </a:ext>
                </a:extLst>
              </a:tr>
              <a:tr h="370840">
                <a:tc>
                  <a:txBody>
                    <a:bodyPr/>
                    <a:lstStyle/>
                    <a:p>
                      <a:r>
                        <a:rPr lang="en-US" altLang="zh-CN" dirty="0">
                          <a:latin typeface="Times New Roman" panose="02020603050405020304" pitchFamily="18" charset="0"/>
                          <a:cs typeface="Times New Roman" panose="02020603050405020304" pitchFamily="18" charset="0"/>
                        </a:rPr>
                        <a:t>r30</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2976681879"/>
                  </a:ext>
                </a:extLst>
              </a:tr>
              <a:tr h="370840">
                <a:tc>
                  <a:txBody>
                    <a:bodyPr/>
                    <a:lstStyle/>
                    <a:p>
                      <a:r>
                        <a:rPr lang="en-US" altLang="zh-CN" dirty="0">
                          <a:latin typeface="Times New Roman" panose="02020603050405020304" pitchFamily="18" charset="0"/>
                          <a:cs typeface="Times New Roman" panose="02020603050405020304" pitchFamily="18" charset="0"/>
                        </a:rPr>
                        <a:t>r31</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326800539"/>
                  </a:ext>
                </a:extLst>
              </a:tr>
            </a:tbl>
          </a:graphicData>
        </a:graphic>
      </p:graphicFrame>
      <p:graphicFrame>
        <p:nvGraphicFramePr>
          <p:cNvPr id="8" name="表格 8">
            <a:extLst>
              <a:ext uri="{FF2B5EF4-FFF2-40B4-BE49-F238E27FC236}">
                <a16:creationId xmlns:a16="http://schemas.microsoft.com/office/drawing/2014/main" id="{D6E4FD51-2941-7881-117F-F4BF613187EB}"/>
              </a:ext>
            </a:extLst>
          </p:cNvPr>
          <p:cNvGraphicFramePr>
            <a:graphicFrameLocks noGrp="1"/>
          </p:cNvGraphicFramePr>
          <p:nvPr>
            <p:extLst>
              <p:ext uri="{D42A27DB-BD31-4B8C-83A1-F6EECF244321}">
                <p14:modId xmlns:p14="http://schemas.microsoft.com/office/powerpoint/2010/main" val="797060916"/>
              </p:ext>
            </p:extLst>
          </p:nvPr>
        </p:nvGraphicFramePr>
        <p:xfrm>
          <a:off x="789802" y="5102113"/>
          <a:ext cx="4320124" cy="370840"/>
        </p:xfrm>
        <a:graphic>
          <a:graphicData uri="http://schemas.openxmlformats.org/drawingml/2006/table">
            <a:tbl>
              <a:tblPr firstRow="1" bandRow="1">
                <a:tableStyleId>{616DA210-FB5B-4158-B5E0-FEB733F419BA}</a:tableStyleId>
              </a:tblPr>
              <a:tblGrid>
                <a:gridCol w="4320124">
                  <a:extLst>
                    <a:ext uri="{9D8B030D-6E8A-4147-A177-3AD203B41FA5}">
                      <a16:colId xmlns:a16="http://schemas.microsoft.com/office/drawing/2014/main" val="1483344218"/>
                    </a:ext>
                  </a:extLst>
                </a:gridCol>
              </a:tblGrid>
              <a:tr h="370840">
                <a:tc>
                  <a:txBody>
                    <a:bodyPr/>
                    <a:lstStyle/>
                    <a:p>
                      <a:r>
                        <a:rPr lang="en-US" altLang="zh-CN" b="0" dirty="0">
                          <a:latin typeface="Times New Roman" panose="02020603050405020304" pitchFamily="18" charset="0"/>
                          <a:cs typeface="Times New Roman" panose="02020603050405020304" pitchFamily="18" charset="0"/>
                        </a:rPr>
                        <a:t>PC</a:t>
                      </a:r>
                      <a:endParaRPr lang="zh-CN" alt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3833456"/>
                  </a:ext>
                </a:extLst>
              </a:tr>
            </a:tbl>
          </a:graphicData>
        </a:graphic>
      </p:graphicFrame>
      <p:sp>
        <p:nvSpPr>
          <p:cNvPr id="9" name="文本框 8">
            <a:extLst>
              <a:ext uri="{FF2B5EF4-FFF2-40B4-BE49-F238E27FC236}">
                <a16:creationId xmlns:a16="http://schemas.microsoft.com/office/drawing/2014/main" id="{2FC312D3-BEDF-23BE-417A-1F84A6062A54}"/>
              </a:ext>
            </a:extLst>
          </p:cNvPr>
          <p:cNvSpPr txBox="1"/>
          <p:nvPr/>
        </p:nvSpPr>
        <p:spPr>
          <a:xfrm>
            <a:off x="789802" y="5916706"/>
            <a:ext cx="4320124"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LA32</a:t>
            </a:r>
            <a:r>
              <a:rPr lang="zh-CN" altLang="en-US" sz="2000" dirty="0">
                <a:latin typeface="Times New Roman" panose="02020603050405020304" pitchFamily="18" charset="0"/>
                <a:cs typeface="Times New Roman" panose="02020603050405020304" pitchFamily="18" charset="0"/>
              </a:rPr>
              <a:t>下基础整数指令所需的寄存器</a:t>
            </a:r>
          </a:p>
        </p:txBody>
      </p:sp>
      <p:graphicFrame>
        <p:nvGraphicFramePr>
          <p:cNvPr id="10" name="表格 9">
            <a:extLst>
              <a:ext uri="{FF2B5EF4-FFF2-40B4-BE49-F238E27FC236}">
                <a16:creationId xmlns:a16="http://schemas.microsoft.com/office/drawing/2014/main" id="{5D89EB16-BCA6-A0BA-5A40-B5B45B50EEB7}"/>
              </a:ext>
            </a:extLst>
          </p:cNvPr>
          <p:cNvGraphicFramePr>
            <a:graphicFrameLocks noGrp="1"/>
          </p:cNvGraphicFramePr>
          <p:nvPr>
            <p:extLst>
              <p:ext uri="{D42A27DB-BD31-4B8C-83A1-F6EECF244321}">
                <p14:modId xmlns:p14="http://schemas.microsoft.com/office/powerpoint/2010/main" val="3504222011"/>
              </p:ext>
            </p:extLst>
          </p:nvPr>
        </p:nvGraphicFramePr>
        <p:xfrm>
          <a:off x="7033678" y="2206789"/>
          <a:ext cx="4320124" cy="2619605"/>
        </p:xfrm>
        <a:graphic>
          <a:graphicData uri="http://schemas.openxmlformats.org/drawingml/2006/table">
            <a:tbl>
              <a:tblPr firstRow="1" bandRow="1">
                <a:tableStyleId>{D7AC3CCA-C797-4891-BE02-D94E43425B78}</a:tableStyleId>
              </a:tblPr>
              <a:tblGrid>
                <a:gridCol w="4320124">
                  <a:extLst>
                    <a:ext uri="{9D8B030D-6E8A-4147-A177-3AD203B41FA5}">
                      <a16:colId xmlns:a16="http://schemas.microsoft.com/office/drawing/2014/main" val="996825281"/>
                    </a:ext>
                  </a:extLst>
                </a:gridCol>
              </a:tblGrid>
              <a:tr h="394565">
                <a:tc>
                  <a:txBody>
                    <a:bodyPr/>
                    <a:lstStyle/>
                    <a:p>
                      <a:r>
                        <a:rPr lang="en-US" altLang="zh-CN" b="0" dirty="0">
                          <a:latin typeface="Times New Roman" panose="02020603050405020304" pitchFamily="18" charset="0"/>
                          <a:cs typeface="Times New Roman" panose="02020603050405020304" pitchFamily="18" charset="0"/>
                        </a:rPr>
                        <a:t>f0</a:t>
                      </a:r>
                      <a:endParaRPr lang="zh-CN" altLang="en-US" b="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2806548115"/>
                  </a:ext>
                </a:extLst>
              </a:tr>
              <a:tr h="370840">
                <a:tc>
                  <a:txBody>
                    <a:bodyPr/>
                    <a:lstStyle/>
                    <a:p>
                      <a:r>
                        <a:rPr lang="en-US" altLang="zh-CN" dirty="0">
                          <a:latin typeface="Times New Roman" panose="02020603050405020304" pitchFamily="18" charset="0"/>
                          <a:cs typeface="Times New Roman" panose="02020603050405020304" pitchFamily="18" charset="0"/>
                        </a:rPr>
                        <a:t>f1</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707471129"/>
                  </a:ext>
                </a:extLst>
              </a:tr>
              <a:tr h="370840">
                <a:tc>
                  <a:txBody>
                    <a:bodyPr/>
                    <a:lstStyle/>
                    <a:p>
                      <a:r>
                        <a:rPr lang="en-US" altLang="zh-CN" dirty="0">
                          <a:latin typeface="Times New Roman" panose="02020603050405020304" pitchFamily="18" charset="0"/>
                          <a:cs typeface="Times New Roman" panose="02020603050405020304" pitchFamily="18" charset="0"/>
                        </a:rPr>
                        <a:t>f2</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831365030"/>
                  </a:ext>
                </a:extLst>
              </a:tr>
              <a:tr h="370840">
                <a:tc>
                  <a:txBody>
                    <a:bodyPr/>
                    <a:lstStyle/>
                    <a:p>
                      <a:r>
                        <a:rPr lang="en-US" altLang="zh-CN" dirty="0">
                          <a:latin typeface="Times New Roman" panose="02020603050405020304" pitchFamily="18" charset="0"/>
                          <a:cs typeface="Times New Roman" panose="02020603050405020304" pitchFamily="18" charset="0"/>
                        </a:rPr>
                        <a:t>f3</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553052686"/>
                  </a:ext>
                </a:extLst>
              </a:tr>
              <a:tr h="370840">
                <a:tc>
                  <a:txBody>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989805597"/>
                  </a:ext>
                </a:extLst>
              </a:tr>
              <a:tr h="370840">
                <a:tc>
                  <a:txBody>
                    <a:bodyPr/>
                    <a:lstStyle/>
                    <a:p>
                      <a:r>
                        <a:rPr lang="en-US" altLang="zh-CN" dirty="0">
                          <a:latin typeface="Times New Roman" panose="02020603050405020304" pitchFamily="18" charset="0"/>
                          <a:cs typeface="Times New Roman" panose="02020603050405020304" pitchFamily="18" charset="0"/>
                        </a:rPr>
                        <a:t>f30</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065722927"/>
                  </a:ext>
                </a:extLst>
              </a:tr>
              <a:tr h="370840">
                <a:tc>
                  <a:txBody>
                    <a:bodyPr/>
                    <a:lstStyle/>
                    <a:p>
                      <a:r>
                        <a:rPr lang="en-US" altLang="zh-CN" dirty="0">
                          <a:latin typeface="Times New Roman" panose="02020603050405020304" pitchFamily="18" charset="0"/>
                          <a:cs typeface="Times New Roman" panose="02020603050405020304" pitchFamily="18" charset="0"/>
                        </a:rPr>
                        <a:t>f31</a:t>
                      </a:r>
                      <a:endParaRPr lang="zh-CN" altLang="en-US"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4126496755"/>
                  </a:ext>
                </a:extLst>
              </a:tr>
            </a:tbl>
          </a:graphicData>
        </a:graphic>
      </p:graphicFrame>
      <p:graphicFrame>
        <p:nvGraphicFramePr>
          <p:cNvPr id="11" name="表格 7">
            <a:extLst>
              <a:ext uri="{FF2B5EF4-FFF2-40B4-BE49-F238E27FC236}">
                <a16:creationId xmlns:a16="http://schemas.microsoft.com/office/drawing/2014/main" id="{71648508-1DC2-5499-6A36-74893137952B}"/>
              </a:ext>
            </a:extLst>
          </p:cNvPr>
          <p:cNvGraphicFramePr>
            <a:graphicFrameLocks noGrp="1"/>
          </p:cNvGraphicFramePr>
          <p:nvPr>
            <p:extLst>
              <p:ext uri="{D42A27DB-BD31-4B8C-83A1-F6EECF244321}">
                <p14:modId xmlns:p14="http://schemas.microsoft.com/office/powerpoint/2010/main" val="3528525992"/>
              </p:ext>
            </p:extLst>
          </p:nvPr>
        </p:nvGraphicFramePr>
        <p:xfrm>
          <a:off x="6835153" y="1754379"/>
          <a:ext cx="4717174" cy="370840"/>
        </p:xfrm>
        <a:graphic>
          <a:graphicData uri="http://schemas.openxmlformats.org/drawingml/2006/table">
            <a:tbl>
              <a:tblPr firstRow="1" bandRow="1">
                <a:tableStyleId>{5C22544A-7EE6-4342-B048-85BDC9FD1C3A}</a:tableStyleId>
              </a:tblPr>
              <a:tblGrid>
                <a:gridCol w="4717174">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63-----------------------32 31----------------------00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cxnSp>
        <p:nvCxnSpPr>
          <p:cNvPr id="13" name="直接连接符 12">
            <a:extLst>
              <a:ext uri="{FF2B5EF4-FFF2-40B4-BE49-F238E27FC236}">
                <a16:creationId xmlns:a16="http://schemas.microsoft.com/office/drawing/2014/main" id="{3B84E942-5A18-20AB-B23D-175C92FC7EB6}"/>
              </a:ext>
            </a:extLst>
          </p:cNvPr>
          <p:cNvCxnSpPr>
            <a:endCxn id="10" idx="2"/>
          </p:cNvCxnSpPr>
          <p:nvPr/>
        </p:nvCxnSpPr>
        <p:spPr>
          <a:xfrm>
            <a:off x="9193740" y="2206789"/>
            <a:ext cx="0" cy="26196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文本框 13">
            <a:extLst>
              <a:ext uri="{FF2B5EF4-FFF2-40B4-BE49-F238E27FC236}">
                <a16:creationId xmlns:a16="http://schemas.microsoft.com/office/drawing/2014/main" id="{1CFCE251-7E15-5BE0-F967-8023748A3993}"/>
              </a:ext>
            </a:extLst>
          </p:cNvPr>
          <p:cNvSpPr txBox="1"/>
          <p:nvPr/>
        </p:nvSpPr>
        <p:spPr>
          <a:xfrm>
            <a:off x="7033678" y="5916706"/>
            <a:ext cx="4320124"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LA32</a:t>
            </a:r>
            <a:r>
              <a:rPr lang="zh-CN" altLang="en-US" sz="2000" dirty="0">
                <a:latin typeface="Times New Roman" panose="02020603050405020304" pitchFamily="18" charset="0"/>
                <a:cs typeface="Times New Roman" panose="02020603050405020304" pitchFamily="18" charset="0"/>
              </a:rPr>
              <a:t>下的浮点寄存器</a:t>
            </a:r>
          </a:p>
        </p:txBody>
      </p:sp>
    </p:spTree>
    <p:extLst>
      <p:ext uri="{BB962C8B-B14F-4D97-AF65-F5344CB8AC3E}">
        <p14:creationId xmlns:p14="http://schemas.microsoft.com/office/powerpoint/2010/main" val="376882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17</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385047"/>
            <a:ext cx="11312461" cy="5324535"/>
          </a:xfrm>
          <a:prstGeom prst="rect">
            <a:avLst/>
          </a:prstGeom>
          <a:noFill/>
        </p:spPr>
        <p:txBody>
          <a:bodyPr wrap="square" rtlCol="0">
            <a:spAutoFit/>
          </a:bodyPr>
          <a:lstStyle/>
          <a:p>
            <a:pPr algn="just"/>
            <a:r>
              <a:rPr lang="en-US" altLang="zh-CN" dirty="0">
                <a:latin typeface="+mn-ea"/>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除了上述寄存器外，龙芯架构还定义了一系列的</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状态控制寄存器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CSR</a:t>
            </a:r>
            <a:r>
              <a:rPr lang="zh-CN" altLang="en-US" sz="2000" dirty="0">
                <a:latin typeface="Times New Roman" panose="02020603050405020304" pitchFamily="18" charset="0"/>
                <a:cs typeface="Times New Roman" panose="02020603050405020304" pitchFamily="18" charset="0"/>
              </a:rPr>
              <a:t>，这些寄存器用于控制指令的执行行为，通常每个</a:t>
            </a:r>
            <a:r>
              <a:rPr lang="en-US" altLang="zh-CN" sz="2000" dirty="0">
                <a:latin typeface="Times New Roman" panose="02020603050405020304" pitchFamily="18" charset="0"/>
                <a:cs typeface="Times New Roman" panose="02020603050405020304" pitchFamily="18" charset="0"/>
              </a:rPr>
              <a:t>CSR</a:t>
            </a:r>
            <a:r>
              <a:rPr lang="zh-CN" altLang="en-US" sz="2000" dirty="0">
                <a:latin typeface="Times New Roman" panose="02020603050405020304" pitchFamily="18" charset="0"/>
                <a:cs typeface="Times New Roman" panose="02020603050405020304" pitchFamily="18" charset="0"/>
              </a:rPr>
              <a:t>都会包含若干个</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域</a:t>
            </a:r>
            <a:r>
              <a:rPr lang="zh-CN" altLang="en-US" sz="2000" dirty="0">
                <a:latin typeface="Times New Roman" panose="02020603050405020304" pitchFamily="18" charset="0"/>
                <a:cs typeface="Times New Roman" panose="02020603050405020304" pitchFamily="18" charset="0"/>
              </a:rPr>
              <a:t>。这些寄存器负责维护机器的运行状态信息，处理异常情况等任务。</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以当前模式信息寄存器（</a:t>
            </a:r>
            <a:r>
              <a:rPr lang="en-US" altLang="zh-CN" sz="2000" dirty="0">
                <a:latin typeface="Times New Roman" panose="02020603050405020304" pitchFamily="18" charset="0"/>
                <a:cs typeface="Times New Roman" panose="02020603050405020304" pitchFamily="18" charset="0"/>
              </a:rPr>
              <a:t>CRMD</a:t>
            </a:r>
            <a:r>
              <a:rPr lang="zh-CN" altLang="en-US" sz="2000" dirty="0">
                <a:latin typeface="Times New Roman" panose="02020603050405020304" pitchFamily="18" charset="0"/>
                <a:cs typeface="Times New Roman" panose="02020603050405020304" pitchFamily="18" charset="0"/>
              </a:rPr>
              <a:t>）为例，在</a:t>
            </a:r>
            <a:r>
              <a:rPr lang="en-US" altLang="zh-CN" sz="2000" dirty="0">
                <a:latin typeface="Times New Roman" panose="02020603050405020304" pitchFamily="18" charset="0"/>
                <a:cs typeface="Times New Roman" panose="02020603050405020304" pitchFamily="18" charset="0"/>
              </a:rPr>
              <a:t>CRMD</a:t>
            </a:r>
            <a:r>
              <a:rPr lang="zh-CN" altLang="en-US" sz="2000" dirty="0">
                <a:latin typeface="Times New Roman" panose="02020603050405020304" pitchFamily="18" charset="0"/>
                <a:cs typeface="Times New Roman" panose="02020603050405020304" pitchFamily="18" charset="0"/>
              </a:rPr>
              <a:t>寄存器中的第</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位和第</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位是负责维护当前特权等级的寄存器域，在执行特权指令之前，都需要对该域进行查询操作以确定当前用户是否具备执行指令的权限。</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在程序的运行过程中状态寄存器为软件提供四种不同的读写操作模式：可读可写；只读；读取永远返回</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；唯写入</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有效。这些操作有效保护了系统安全并使得寄存器功能得以正常实现。在汇编程序中通常采用</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CSR.%%%%.####</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的形式来指称名称缩写为</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的状态控制寄存器中名为</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的域</a:t>
            </a:r>
            <a:r>
              <a:rPr lang="zh-CN" altLang="en-US" sz="2000" dirty="0">
                <a:latin typeface="Times New Roman" panose="02020603050405020304" pitchFamily="18" charset="0"/>
                <a:cs typeface="Times New Roman" panose="02020603050405020304" pitchFamily="18" charset="0"/>
              </a:rPr>
              <a:t>。如</a:t>
            </a:r>
            <a:r>
              <a:rPr lang="en-US" altLang="zh-CN" sz="2000" dirty="0">
                <a:latin typeface="Times New Roman" panose="02020603050405020304" pitchFamily="18" charset="0"/>
                <a:cs typeface="Times New Roman" panose="02020603050405020304" pitchFamily="18" charset="0"/>
              </a:rPr>
              <a:t>CSR.MISC.0</a:t>
            </a:r>
            <a:r>
              <a:rPr lang="zh-CN" altLang="en-US" sz="2000" dirty="0">
                <a:latin typeface="Times New Roman" panose="02020603050405020304" pitchFamily="18" charset="0"/>
                <a:cs typeface="Times New Roman" panose="02020603050405020304" pitchFamily="18" charset="0"/>
              </a:rPr>
              <a:t>就是指杂项寄存器</a:t>
            </a:r>
            <a:r>
              <a:rPr lang="en-US" altLang="zh-CN" sz="2000" dirty="0">
                <a:latin typeface="Times New Roman" panose="02020603050405020304" pitchFamily="18" charset="0"/>
                <a:cs typeface="Times New Roman" panose="02020603050405020304" pitchFamily="18" charset="0"/>
              </a:rPr>
              <a:t>MISC</a:t>
            </a:r>
            <a:r>
              <a:rPr lang="zh-CN" altLang="en-US" sz="2000" dirty="0">
                <a:latin typeface="Times New Roman" panose="02020603050405020304" pitchFamily="18" charset="0"/>
                <a:cs typeface="Times New Roman" panose="02020603050405020304" pitchFamily="18" charset="0"/>
              </a:rPr>
              <a:t>的保留域</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所有控制状态寄存器的位宽，或者固定为</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位，或者与机器所实现的具体架构是</a:t>
            </a:r>
            <a:r>
              <a:rPr lang="en-US" altLang="zh-CN" sz="2000" dirty="0">
                <a:latin typeface="Times New Roman" panose="02020603050405020304" pitchFamily="18" charset="0"/>
                <a:cs typeface="Times New Roman" panose="02020603050405020304" pitchFamily="18" charset="0"/>
              </a:rPr>
              <a:t>LA32</a:t>
            </a:r>
            <a:r>
              <a:rPr lang="zh-CN" altLang="en-US" sz="2000" dirty="0">
                <a:latin typeface="Times New Roman" panose="02020603050405020304" pitchFamily="18" charset="0"/>
                <a:cs typeface="Times New Roman" panose="02020603050405020304" pitchFamily="18" charset="0"/>
              </a:rPr>
              <a:t>还是</a:t>
            </a:r>
            <a:r>
              <a:rPr lang="en-US" altLang="zh-CN" sz="2000" dirty="0">
                <a:latin typeface="Times New Roman" panose="02020603050405020304" pitchFamily="18" charset="0"/>
                <a:cs typeface="Times New Roman" panose="02020603050405020304" pitchFamily="18" charset="0"/>
              </a:rPr>
              <a:t>LA64</a:t>
            </a:r>
            <a:r>
              <a:rPr lang="zh-CN" altLang="en-US" sz="2000" dirty="0">
                <a:latin typeface="Times New Roman" panose="02020603050405020304" pitchFamily="18" charset="0"/>
                <a:cs typeface="Times New Roman" panose="02020603050405020304" pitchFamily="18" charset="0"/>
              </a:rPr>
              <a:t>相关。如果软件要操作当前系统中不存在的</a:t>
            </a:r>
            <a:r>
              <a:rPr lang="en-US" altLang="zh-CN" sz="2000" dirty="0">
                <a:latin typeface="Times New Roman" panose="02020603050405020304" pitchFamily="18" charset="0"/>
                <a:cs typeface="Times New Roman" panose="02020603050405020304" pitchFamily="18" charset="0"/>
              </a:rPr>
              <a:t>CSR</a:t>
            </a:r>
            <a:r>
              <a:rPr lang="zh-CN" altLang="en-US" sz="2000" dirty="0">
                <a:latin typeface="Times New Roman" panose="02020603050405020304" pitchFamily="18" charset="0"/>
                <a:cs typeface="Times New Roman" panose="02020603050405020304" pitchFamily="18" charset="0"/>
              </a:rPr>
              <a:t>，读返回的值可以是任意值，但是写动作不应改变软件可见的处理器状态。</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111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en-US" altLang="zh-CN" dirty="0">
                <a:latin typeface="Times New Roman" panose="02020603050405020304" pitchFamily="18" charset="0"/>
                <a:cs typeface="Times New Roman" panose="02020603050405020304" pitchFamily="18" charset="0"/>
              </a:rPr>
              <a:t>LoongArch</a:t>
            </a:r>
            <a:r>
              <a:rPr lang="zh-CN" altLang="en-US" dirty="0">
                <a:latin typeface="Times New Roman" panose="02020603050405020304" pitchFamily="18" charset="0"/>
                <a:cs typeface="Times New Roman" panose="02020603050405020304" pitchFamily="18" charset="0"/>
              </a:rPr>
              <a:t>的寻址方式</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18</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667435"/>
            <a:ext cx="11312461" cy="1077218"/>
          </a:xfrm>
          <a:prstGeom prst="rect">
            <a:avLst/>
          </a:prstGeom>
          <a:noFill/>
        </p:spPr>
        <p:txBody>
          <a:bodyPr wrap="square" rtlCol="0">
            <a:spAutoFit/>
          </a:bodyPr>
          <a:lstStyle/>
          <a:p>
            <a:pPr algn="just"/>
            <a:r>
              <a:rPr lang="en-US" altLang="zh-CN" dirty="0">
                <a:latin typeface="+mn-ea"/>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寻址方式就是在指令中说明操作数所在地址的方法，在</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架构中共有五种寻址方式存在：</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400" b="1" dirty="0">
                <a:latin typeface="Times New Roman" panose="02020603050405020304" pitchFamily="18" charset="0"/>
                <a:cs typeface="Times New Roman" panose="02020603050405020304" pitchFamily="18" charset="0"/>
              </a:rPr>
              <a:t>	</a:t>
            </a:r>
            <a:endParaRPr lang="zh-CN" altLang="en-US" sz="2000" b="1" dirty="0"/>
          </a:p>
        </p:txBody>
      </p:sp>
      <p:sp>
        <p:nvSpPr>
          <p:cNvPr id="7" name="文本框 6">
            <a:extLst>
              <a:ext uri="{FF2B5EF4-FFF2-40B4-BE49-F238E27FC236}">
                <a16:creationId xmlns:a16="http://schemas.microsoft.com/office/drawing/2014/main" id="{86B5060D-4575-B418-A7A3-070268AF2F41}"/>
              </a:ext>
            </a:extLst>
          </p:cNvPr>
          <p:cNvSpPr txBox="1"/>
          <p:nvPr/>
        </p:nvSpPr>
        <p:spPr>
          <a:xfrm>
            <a:off x="677958" y="2350342"/>
            <a:ext cx="4548467" cy="3293209"/>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寄存器寻址</a:t>
            </a:r>
            <a:endParaRPr lang="en-US" altLang="zh-CN" sz="24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在寄存器寻址方式下，操作数就存放在</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内部的寄存器中。</a:t>
            </a:r>
            <a:r>
              <a:rPr lang="zh-CN" altLang="en-US" sz="2000" dirty="0">
                <a:solidFill>
                  <a:srgbClr val="FF0000"/>
                </a:solidFill>
                <a:latin typeface="Times New Roman" panose="02020603050405020304" pitchFamily="18" charset="0"/>
                <a:cs typeface="Times New Roman" panose="02020603050405020304" pitchFamily="18" charset="0"/>
              </a:rPr>
              <a:t>指令中指定的寄存器号所对应的寄存器中的值即为操作数</a:t>
            </a:r>
            <a:r>
              <a:rPr lang="zh-CN" altLang="en-US" sz="2000" dirty="0">
                <a:latin typeface="Times New Roman" panose="02020603050405020304" pitchFamily="18" charset="0"/>
                <a:cs typeface="Times New Roman" panose="02020603050405020304" pitchFamily="18" charset="0"/>
              </a:rPr>
              <a:t>。由于无需通过访问存储器来取得操作数，因此采用寄存器寻址方式的指令具有较高的执行效率。但寄存器的总数有限使得寄存器寻址方式的使用代价较高。</a:t>
            </a:r>
            <a:endParaRPr lang="zh-CN" altLang="en-US" sz="2000" dirty="0"/>
          </a:p>
        </p:txBody>
      </p:sp>
      <p:sp>
        <p:nvSpPr>
          <p:cNvPr id="8" name="矩形 7">
            <a:extLst>
              <a:ext uri="{FF2B5EF4-FFF2-40B4-BE49-F238E27FC236}">
                <a16:creationId xmlns:a16="http://schemas.microsoft.com/office/drawing/2014/main" id="{4C8211DF-5409-7505-F24F-43A46F30D607}"/>
              </a:ext>
            </a:extLst>
          </p:cNvPr>
          <p:cNvSpPr/>
          <p:nvPr/>
        </p:nvSpPr>
        <p:spPr>
          <a:xfrm>
            <a:off x="6095999" y="3512854"/>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a:t>
            </a:r>
            <a:endParaRPr lang="zh-CN" altLang="en-US" dirty="0">
              <a:solidFill>
                <a:schemeClr val="tx1"/>
              </a:solidFill>
            </a:endParaRPr>
          </a:p>
        </p:txBody>
      </p:sp>
      <p:sp>
        <p:nvSpPr>
          <p:cNvPr id="9" name="矩形 8">
            <a:extLst>
              <a:ext uri="{FF2B5EF4-FFF2-40B4-BE49-F238E27FC236}">
                <a16:creationId xmlns:a16="http://schemas.microsoft.com/office/drawing/2014/main" id="{2D1E3DDD-D805-74CB-CB8F-06F70FDA47B7}"/>
              </a:ext>
            </a:extLst>
          </p:cNvPr>
          <p:cNvSpPr/>
          <p:nvPr/>
        </p:nvSpPr>
        <p:spPr>
          <a:xfrm>
            <a:off x="7185211" y="3512854"/>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a:t>
            </a:r>
            <a:endParaRPr lang="zh-CN" altLang="en-US" dirty="0">
              <a:solidFill>
                <a:schemeClr val="tx1"/>
              </a:solidFill>
            </a:endParaRPr>
          </a:p>
        </p:txBody>
      </p:sp>
      <p:sp>
        <p:nvSpPr>
          <p:cNvPr id="10" name="矩形 9">
            <a:extLst>
              <a:ext uri="{FF2B5EF4-FFF2-40B4-BE49-F238E27FC236}">
                <a16:creationId xmlns:a16="http://schemas.microsoft.com/office/drawing/2014/main" id="{2E91F2ED-6171-2623-0602-DD8FAA43CA1A}"/>
              </a:ext>
            </a:extLst>
          </p:cNvPr>
          <p:cNvSpPr/>
          <p:nvPr/>
        </p:nvSpPr>
        <p:spPr>
          <a:xfrm>
            <a:off x="8274423" y="3512853"/>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rj</a:t>
            </a:r>
            <a:endParaRPr lang="zh-CN" altLang="en-US" dirty="0">
              <a:solidFill>
                <a:schemeClr val="tx1"/>
              </a:solidFill>
            </a:endParaRPr>
          </a:p>
        </p:txBody>
      </p:sp>
      <p:sp>
        <p:nvSpPr>
          <p:cNvPr id="11" name="矩形 10">
            <a:extLst>
              <a:ext uri="{FF2B5EF4-FFF2-40B4-BE49-F238E27FC236}">
                <a16:creationId xmlns:a16="http://schemas.microsoft.com/office/drawing/2014/main" id="{448A3B31-EAA9-04E1-2B02-86E8B1D005CD}"/>
              </a:ext>
            </a:extLst>
          </p:cNvPr>
          <p:cNvSpPr/>
          <p:nvPr/>
        </p:nvSpPr>
        <p:spPr>
          <a:xfrm>
            <a:off x="9354665" y="3516188"/>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rk</a:t>
            </a:r>
            <a:endParaRPr lang="zh-CN" altLang="en-US" dirty="0">
              <a:solidFill>
                <a:schemeClr val="tx1"/>
              </a:solidFill>
            </a:endParaRPr>
          </a:p>
        </p:txBody>
      </p:sp>
      <p:sp>
        <p:nvSpPr>
          <p:cNvPr id="12" name="矩形 11">
            <a:extLst>
              <a:ext uri="{FF2B5EF4-FFF2-40B4-BE49-F238E27FC236}">
                <a16:creationId xmlns:a16="http://schemas.microsoft.com/office/drawing/2014/main" id="{8DC2BBC1-0EA9-A2EA-B349-6D63E58099D5}"/>
              </a:ext>
            </a:extLst>
          </p:cNvPr>
          <p:cNvSpPr/>
          <p:nvPr/>
        </p:nvSpPr>
        <p:spPr>
          <a:xfrm>
            <a:off x="8810060" y="4523203"/>
            <a:ext cx="2751045"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寄存器</a:t>
            </a:r>
          </a:p>
        </p:txBody>
      </p:sp>
      <p:cxnSp>
        <p:nvCxnSpPr>
          <p:cNvPr id="14" name="连接符: 肘形 13">
            <a:extLst>
              <a:ext uri="{FF2B5EF4-FFF2-40B4-BE49-F238E27FC236}">
                <a16:creationId xmlns:a16="http://schemas.microsoft.com/office/drawing/2014/main" id="{7D29DB90-20DE-CA56-771E-FF4E18229D51}"/>
              </a:ext>
            </a:extLst>
          </p:cNvPr>
          <p:cNvCxnSpPr>
            <a:stCxn id="9" idx="2"/>
            <a:endCxn id="12" idx="1"/>
          </p:cNvCxnSpPr>
          <p:nvPr/>
        </p:nvCxnSpPr>
        <p:spPr>
          <a:xfrm rot="16200000" flipH="1">
            <a:off x="7885787" y="3840977"/>
            <a:ext cx="768302" cy="1080243"/>
          </a:xfrm>
          <a:prstGeom prst="bent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468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19</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439768" y="1477979"/>
            <a:ext cx="11312461" cy="892552"/>
          </a:xfrm>
          <a:prstGeom prst="rect">
            <a:avLst/>
          </a:prstGeom>
          <a:noFill/>
        </p:spPr>
        <p:txBody>
          <a:bodyPr wrap="square" rtlCol="0">
            <a:spAutoFit/>
          </a:bodyPr>
          <a:lstStyle/>
          <a:p>
            <a:pPr algn="just"/>
            <a:r>
              <a:rPr lang="en-US" altLang="zh-CN" sz="2800" b="1"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立即数寻址</a:t>
            </a:r>
            <a:endParaRPr lang="en-US" altLang="zh-CN" sz="2800" b="1" dirty="0">
              <a:latin typeface="Times New Roman" panose="02020603050405020304" pitchFamily="18" charset="0"/>
              <a:cs typeface="Times New Roman" panose="02020603050405020304" pitchFamily="18" charset="0"/>
            </a:endParaRPr>
          </a:p>
          <a:p>
            <a:pPr algn="just"/>
            <a:r>
              <a:rPr lang="en-US" altLang="zh-CN" sz="2400" b="1" dirty="0">
                <a:latin typeface="Times New Roman" panose="02020603050405020304" pitchFamily="18" charset="0"/>
                <a:cs typeface="Times New Roman" panose="02020603050405020304" pitchFamily="18" charset="0"/>
              </a:rPr>
              <a:t>	</a:t>
            </a:r>
            <a:endParaRPr lang="zh-CN" altLang="en-US" sz="2000" b="1" dirty="0"/>
          </a:p>
        </p:txBody>
      </p:sp>
      <p:sp>
        <p:nvSpPr>
          <p:cNvPr id="7" name="文本框 6">
            <a:extLst>
              <a:ext uri="{FF2B5EF4-FFF2-40B4-BE49-F238E27FC236}">
                <a16:creationId xmlns:a16="http://schemas.microsoft.com/office/drawing/2014/main" id="{86B5060D-4575-B418-A7A3-070268AF2F41}"/>
              </a:ext>
            </a:extLst>
          </p:cNvPr>
          <p:cNvSpPr txBox="1"/>
          <p:nvPr/>
        </p:nvSpPr>
        <p:spPr>
          <a:xfrm>
            <a:off x="586067" y="2370531"/>
            <a:ext cx="4762500" cy="2862322"/>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在立即数寻址方式中，</a:t>
            </a:r>
            <a:r>
              <a:rPr lang="zh-CN" altLang="en-US" sz="2000" dirty="0">
                <a:solidFill>
                  <a:srgbClr val="FF0000"/>
                </a:solidFill>
                <a:latin typeface="Times New Roman" panose="02020603050405020304" pitchFamily="18" charset="0"/>
                <a:cs typeface="Times New Roman" panose="02020603050405020304" pitchFamily="18" charset="0"/>
              </a:rPr>
              <a:t>操作数作为指令的一部分，被包含在指令中</a:t>
            </a:r>
            <a:r>
              <a:rPr lang="zh-CN" altLang="en-US" sz="2000" dirty="0">
                <a:latin typeface="Times New Roman" panose="02020603050405020304" pitchFamily="18" charset="0"/>
                <a:cs typeface="Times New Roman" panose="02020603050405020304" pitchFamily="18" charset="0"/>
              </a:rPr>
              <a:t>，紧跟在操作码后面，不需要到其他地址单元中去取，取出指令也就取出了操作数，这种操作数就被称为立即数。立即数寻址方式在执行阶段不需要再取出操作数，是常见的寻址方式中速度最快的寻址方式。但是立即数寻址方式下立即数的表示范围受到指令长度的限制</a:t>
            </a:r>
            <a:endParaRPr lang="zh-CN" altLang="en-US" sz="2000" dirty="0"/>
          </a:p>
        </p:txBody>
      </p:sp>
      <p:sp>
        <p:nvSpPr>
          <p:cNvPr id="8" name="矩形 7">
            <a:extLst>
              <a:ext uri="{FF2B5EF4-FFF2-40B4-BE49-F238E27FC236}">
                <a16:creationId xmlns:a16="http://schemas.microsoft.com/office/drawing/2014/main" id="{4C8211DF-5409-7505-F24F-43A46F30D607}"/>
              </a:ext>
            </a:extLst>
          </p:cNvPr>
          <p:cNvSpPr/>
          <p:nvPr/>
        </p:nvSpPr>
        <p:spPr>
          <a:xfrm>
            <a:off x="6095999" y="3512854"/>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a:t>
            </a:r>
            <a:endParaRPr lang="zh-CN" altLang="en-US" dirty="0">
              <a:solidFill>
                <a:schemeClr val="tx1"/>
              </a:solidFill>
            </a:endParaRPr>
          </a:p>
        </p:txBody>
      </p:sp>
      <p:sp>
        <p:nvSpPr>
          <p:cNvPr id="9" name="矩形 8">
            <a:extLst>
              <a:ext uri="{FF2B5EF4-FFF2-40B4-BE49-F238E27FC236}">
                <a16:creationId xmlns:a16="http://schemas.microsoft.com/office/drawing/2014/main" id="{2D1E3DDD-D805-74CB-CB8F-06F70FDA47B7}"/>
              </a:ext>
            </a:extLst>
          </p:cNvPr>
          <p:cNvSpPr/>
          <p:nvPr/>
        </p:nvSpPr>
        <p:spPr>
          <a:xfrm>
            <a:off x="7185211" y="3512854"/>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a:t>
            </a:r>
            <a:endParaRPr lang="zh-CN" altLang="en-US" dirty="0">
              <a:solidFill>
                <a:schemeClr val="tx1"/>
              </a:solidFill>
            </a:endParaRPr>
          </a:p>
        </p:txBody>
      </p:sp>
      <p:sp>
        <p:nvSpPr>
          <p:cNvPr id="10" name="矩形 9">
            <a:extLst>
              <a:ext uri="{FF2B5EF4-FFF2-40B4-BE49-F238E27FC236}">
                <a16:creationId xmlns:a16="http://schemas.microsoft.com/office/drawing/2014/main" id="{2E91F2ED-6171-2623-0602-DD8FAA43CA1A}"/>
              </a:ext>
            </a:extLst>
          </p:cNvPr>
          <p:cNvSpPr/>
          <p:nvPr/>
        </p:nvSpPr>
        <p:spPr>
          <a:xfrm>
            <a:off x="8267698" y="3512854"/>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rj</a:t>
            </a:r>
            <a:endParaRPr lang="zh-CN" altLang="en-US" dirty="0">
              <a:solidFill>
                <a:schemeClr val="tx1"/>
              </a:solidFill>
            </a:endParaRPr>
          </a:p>
        </p:txBody>
      </p:sp>
      <p:sp>
        <p:nvSpPr>
          <p:cNvPr id="11" name="矩形 10">
            <a:extLst>
              <a:ext uri="{FF2B5EF4-FFF2-40B4-BE49-F238E27FC236}">
                <a16:creationId xmlns:a16="http://schemas.microsoft.com/office/drawing/2014/main" id="{448A3B31-EAA9-04E1-2B02-86E8B1D005CD}"/>
              </a:ext>
            </a:extLst>
          </p:cNvPr>
          <p:cNvSpPr/>
          <p:nvPr/>
        </p:nvSpPr>
        <p:spPr>
          <a:xfrm>
            <a:off x="9356910" y="3512854"/>
            <a:ext cx="1992408"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立即数</a:t>
            </a:r>
          </a:p>
        </p:txBody>
      </p:sp>
    </p:spTree>
    <p:extLst>
      <p:ext uri="{BB962C8B-B14F-4D97-AF65-F5344CB8AC3E}">
        <p14:creationId xmlns:p14="http://schemas.microsoft.com/office/powerpoint/2010/main" val="40948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7"/>
            <a:ext cx="12192000" cy="5613495"/>
          </a:xfrm>
        </p:spPr>
        <p:txBody>
          <a:bodyPr/>
          <a:lstStyle/>
          <a:p>
            <a:r>
              <a:rPr lang="zh-CN" altLang="en-US" sz="2000" dirty="0"/>
              <a:t>第一节：指令集体系结构</a:t>
            </a:r>
            <a:endParaRPr lang="en-US" altLang="zh-CN" sz="2000" dirty="0"/>
          </a:p>
          <a:p>
            <a:pPr lvl="1"/>
            <a:r>
              <a:rPr lang="zh-CN" altLang="en-US" sz="1800" dirty="0"/>
              <a:t>精简指令集与复杂指令集</a:t>
            </a:r>
            <a:endParaRPr lang="en-US" altLang="zh-CN" sz="1800" dirty="0"/>
          </a:p>
          <a:p>
            <a:pPr lvl="1"/>
            <a:r>
              <a:rPr lang="zh-CN" altLang="en-US" sz="1800" dirty="0"/>
              <a:t>二进制翻译</a:t>
            </a:r>
            <a:endParaRPr lang="en-US" altLang="zh-CN" sz="1800" dirty="0"/>
          </a:p>
          <a:p>
            <a:r>
              <a:rPr lang="zh-CN" altLang="en-US" sz="2000" dirty="0"/>
              <a:t>第二节：</a:t>
            </a:r>
            <a:r>
              <a:rPr lang="en-US" altLang="zh-CN" sz="2000" dirty="0"/>
              <a:t>LoongArch</a:t>
            </a:r>
            <a:r>
              <a:rPr lang="zh-CN" altLang="en-US" sz="2000" dirty="0"/>
              <a:t>指令系统概述</a:t>
            </a:r>
            <a:endParaRPr lang="en-US" altLang="zh-CN" sz="2000" dirty="0"/>
          </a:p>
          <a:p>
            <a:pPr lvl="1"/>
            <a:r>
              <a:rPr lang="en-US" altLang="zh-CN" sz="1800" dirty="0"/>
              <a:t>LoongArch</a:t>
            </a:r>
            <a:r>
              <a:rPr lang="zh-CN" altLang="en-US" sz="1800" dirty="0"/>
              <a:t>指令的编码与汇编助记格式</a:t>
            </a:r>
            <a:endParaRPr lang="en-US" altLang="zh-CN" sz="1800" dirty="0"/>
          </a:p>
          <a:p>
            <a:pPr lvl="1"/>
            <a:r>
              <a:rPr lang="en-US" altLang="zh-CN" sz="1800" dirty="0"/>
              <a:t>LoongArch</a:t>
            </a:r>
            <a:r>
              <a:rPr lang="zh-CN" altLang="en-US" sz="1800" dirty="0"/>
              <a:t>的寄存器组织</a:t>
            </a:r>
            <a:endParaRPr lang="en-US" altLang="zh-CN" sz="1800" dirty="0"/>
          </a:p>
          <a:p>
            <a:pPr lvl="1"/>
            <a:r>
              <a:rPr lang="en-US" altLang="zh-CN" sz="1800" dirty="0"/>
              <a:t>LoongArch</a:t>
            </a:r>
            <a:r>
              <a:rPr lang="zh-CN" altLang="en-US" sz="1800" dirty="0"/>
              <a:t>指令寻址方式</a:t>
            </a:r>
            <a:endParaRPr lang="en-US" altLang="zh-CN" sz="1800" dirty="0"/>
          </a:p>
          <a:p>
            <a:pPr marL="384175" lvl="1" indent="-384175">
              <a:spcBef>
                <a:spcPts val="1000"/>
              </a:spcBef>
              <a:buFont typeface="Wingdings" panose="05000000000000000000" pitchFamily="2" charset="2"/>
              <a:buChar char="Ø"/>
            </a:pPr>
            <a:r>
              <a:rPr lang="zh-CN" altLang="en-US" b="1" dirty="0"/>
              <a:t>第三节：</a:t>
            </a:r>
            <a:r>
              <a:rPr lang="en-US" altLang="zh-CN" b="1" dirty="0"/>
              <a:t>LoongArch32</a:t>
            </a:r>
            <a:r>
              <a:rPr lang="zh-CN" altLang="en-US" b="1" dirty="0"/>
              <a:t>指令集</a:t>
            </a:r>
            <a:endParaRPr lang="en-US" altLang="zh-CN" b="1" dirty="0"/>
          </a:p>
          <a:p>
            <a:pPr lvl="1"/>
            <a:r>
              <a:rPr lang="zh-CN" altLang="en-US" sz="1800" dirty="0"/>
              <a:t>指令集指令介绍</a:t>
            </a:r>
            <a:endParaRPr lang="en-US" altLang="zh-CN" sz="1800" dirty="0"/>
          </a:p>
          <a:p>
            <a:pPr marL="384175" lvl="1" indent="-384175">
              <a:spcBef>
                <a:spcPts val="1000"/>
              </a:spcBef>
              <a:buFont typeface="Wingdings" panose="05000000000000000000" pitchFamily="2" charset="2"/>
              <a:buChar char="Ø"/>
            </a:pPr>
            <a:r>
              <a:rPr lang="zh-CN" altLang="en-US" b="1" dirty="0"/>
              <a:t>第四节：汇编语言源程序格式</a:t>
            </a:r>
            <a:endParaRPr lang="en-US" altLang="zh-CN" b="1" dirty="0"/>
          </a:p>
          <a:p>
            <a:pPr lvl="1"/>
            <a:r>
              <a:rPr lang="zh-CN" altLang="en-US" sz="1800" dirty="0"/>
              <a:t>汇编语言程序的结构</a:t>
            </a:r>
            <a:endParaRPr lang="en-US" altLang="zh-CN" sz="1800" dirty="0"/>
          </a:p>
          <a:p>
            <a:pPr lvl="1"/>
            <a:r>
              <a:rPr lang="zh-CN" altLang="en-US" sz="1800" dirty="0"/>
              <a:t>汇编语言的行构成</a:t>
            </a:r>
            <a:endParaRPr lang="en-US" altLang="zh-CN" sz="1800" dirty="0"/>
          </a:p>
          <a:p>
            <a:pPr lvl="1"/>
            <a:r>
              <a:rPr lang="zh-CN" altLang="en-US" sz="1800" dirty="0"/>
              <a:t>伪指令与宏指令</a:t>
            </a:r>
            <a:endParaRPr lang="en-US" altLang="zh-CN" sz="1800" dirty="0"/>
          </a:p>
          <a:p>
            <a:pPr marL="384175" lvl="1" indent="-384175">
              <a:spcBef>
                <a:spcPts val="1000"/>
              </a:spcBef>
              <a:buFont typeface="Wingdings" panose="05000000000000000000" pitchFamily="2" charset="2"/>
              <a:buChar char="Ø"/>
            </a:pPr>
            <a:r>
              <a:rPr lang="zh-CN" altLang="en-US" b="1" dirty="0"/>
              <a:t>第五节：汇编语言机器级表示</a:t>
            </a:r>
            <a:endParaRPr lang="en-US" altLang="zh-CN"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内容提要</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2</a:t>
            </a:fld>
            <a:endParaRPr lang="zh-CN" altLang="en-US" dirty="0"/>
          </a:p>
        </p:txBody>
      </p:sp>
    </p:spTree>
    <p:extLst>
      <p:ext uri="{BB962C8B-B14F-4D97-AF65-F5344CB8AC3E}">
        <p14:creationId xmlns:p14="http://schemas.microsoft.com/office/powerpoint/2010/main" val="3288244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20</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439768" y="1477979"/>
            <a:ext cx="11312461" cy="892552"/>
          </a:xfrm>
          <a:prstGeom prst="rect">
            <a:avLst/>
          </a:prstGeom>
          <a:noFill/>
        </p:spPr>
        <p:txBody>
          <a:bodyPr wrap="square" rtlCol="0">
            <a:spAutoFit/>
          </a:bodyPr>
          <a:lstStyle/>
          <a:p>
            <a:pPr algn="just"/>
            <a:r>
              <a:rPr lang="en-US" altLang="zh-CN" sz="2800" b="1" dirty="0">
                <a:latin typeface="Times New Roman" panose="02020603050405020304" pitchFamily="18" charset="0"/>
                <a:cs typeface="Times New Roman" panose="02020603050405020304" pitchFamily="18" charset="0"/>
              </a:rPr>
              <a:t>3.</a:t>
            </a:r>
            <a:r>
              <a:rPr lang="zh-CN" altLang="en-US" sz="2800" b="1" dirty="0">
                <a:latin typeface="Times New Roman" panose="02020603050405020304" pitchFamily="18" charset="0"/>
                <a:cs typeface="Times New Roman" panose="02020603050405020304" pitchFamily="18" charset="0"/>
              </a:rPr>
              <a:t>基址寻址</a:t>
            </a:r>
            <a:endParaRPr lang="en-US" altLang="zh-CN" sz="2800" b="1" dirty="0">
              <a:latin typeface="Times New Roman" panose="02020603050405020304" pitchFamily="18" charset="0"/>
              <a:cs typeface="Times New Roman" panose="02020603050405020304" pitchFamily="18" charset="0"/>
            </a:endParaRPr>
          </a:p>
          <a:p>
            <a:pPr algn="just"/>
            <a:r>
              <a:rPr lang="en-US" altLang="zh-CN" sz="2400" b="1" dirty="0">
                <a:latin typeface="Times New Roman" panose="02020603050405020304" pitchFamily="18" charset="0"/>
                <a:cs typeface="Times New Roman" panose="02020603050405020304" pitchFamily="18" charset="0"/>
              </a:rPr>
              <a:t>	</a:t>
            </a:r>
            <a:endParaRPr lang="zh-CN" altLang="en-US" sz="2000" b="1" dirty="0"/>
          </a:p>
        </p:txBody>
      </p:sp>
      <p:sp>
        <p:nvSpPr>
          <p:cNvPr id="7" name="文本框 6">
            <a:extLst>
              <a:ext uri="{FF2B5EF4-FFF2-40B4-BE49-F238E27FC236}">
                <a16:creationId xmlns:a16="http://schemas.microsoft.com/office/drawing/2014/main" id="{86B5060D-4575-B418-A7A3-070268AF2F41}"/>
              </a:ext>
            </a:extLst>
          </p:cNvPr>
          <p:cNvSpPr txBox="1"/>
          <p:nvPr/>
        </p:nvSpPr>
        <p:spPr>
          <a:xfrm>
            <a:off x="319216" y="2418707"/>
            <a:ext cx="4762500" cy="2554545"/>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在基址寻址方式下，指令中会给出</a:t>
            </a:r>
            <a:r>
              <a:rPr lang="zh-CN" altLang="en-US" sz="2000" dirty="0">
                <a:solidFill>
                  <a:srgbClr val="FF0000"/>
                </a:solidFill>
                <a:latin typeface="Times New Roman" panose="02020603050405020304" pitchFamily="18" charset="0"/>
                <a:cs typeface="Times New Roman" panose="02020603050405020304" pitchFamily="18" charset="0"/>
              </a:rPr>
              <a:t>一个寄存器号和一个形式地址</a:t>
            </a:r>
            <a:r>
              <a:rPr lang="zh-CN" altLang="en-US" sz="2000" dirty="0">
                <a:latin typeface="Times New Roman" panose="02020603050405020304" pitchFamily="18" charset="0"/>
                <a:cs typeface="Times New Roman" panose="02020603050405020304" pitchFamily="18" charset="0"/>
              </a:rPr>
              <a:t>，寄存器的内容为基准地址，而形式地址是地址偏移量。寻址操作数时需要将寄存器中的内容与指令中给出的地址偏移量相加，从而得到一个操作数的有效地址。基址寻址方式可以有效扩大寻址范围，帮助开发人员在更大范围的空间内设计程序。</a:t>
            </a:r>
            <a:endParaRPr lang="zh-CN" altLang="en-US" sz="2000" dirty="0"/>
          </a:p>
        </p:txBody>
      </p:sp>
      <p:sp>
        <p:nvSpPr>
          <p:cNvPr id="8" name="矩形 7">
            <a:extLst>
              <a:ext uri="{FF2B5EF4-FFF2-40B4-BE49-F238E27FC236}">
                <a16:creationId xmlns:a16="http://schemas.microsoft.com/office/drawing/2014/main" id="{4C8211DF-5409-7505-F24F-43A46F30D607}"/>
              </a:ext>
            </a:extLst>
          </p:cNvPr>
          <p:cNvSpPr/>
          <p:nvPr/>
        </p:nvSpPr>
        <p:spPr>
          <a:xfrm>
            <a:off x="5299818" y="3077201"/>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a:t>
            </a:r>
            <a:endParaRPr lang="zh-CN" altLang="en-US" dirty="0">
              <a:solidFill>
                <a:schemeClr val="tx1"/>
              </a:solidFill>
            </a:endParaRPr>
          </a:p>
        </p:txBody>
      </p:sp>
      <p:sp>
        <p:nvSpPr>
          <p:cNvPr id="9" name="矩形 8">
            <a:extLst>
              <a:ext uri="{FF2B5EF4-FFF2-40B4-BE49-F238E27FC236}">
                <a16:creationId xmlns:a16="http://schemas.microsoft.com/office/drawing/2014/main" id="{2D1E3DDD-D805-74CB-CB8F-06F70FDA47B7}"/>
              </a:ext>
            </a:extLst>
          </p:cNvPr>
          <p:cNvSpPr/>
          <p:nvPr/>
        </p:nvSpPr>
        <p:spPr>
          <a:xfrm>
            <a:off x="5967376" y="3077201"/>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a:t>
            </a:r>
            <a:endParaRPr lang="zh-CN" altLang="en-US" dirty="0">
              <a:solidFill>
                <a:schemeClr val="tx1"/>
              </a:solidFill>
            </a:endParaRPr>
          </a:p>
        </p:txBody>
      </p:sp>
      <p:sp>
        <p:nvSpPr>
          <p:cNvPr id="10" name="矩形 9">
            <a:extLst>
              <a:ext uri="{FF2B5EF4-FFF2-40B4-BE49-F238E27FC236}">
                <a16:creationId xmlns:a16="http://schemas.microsoft.com/office/drawing/2014/main" id="{2E91F2ED-6171-2623-0602-DD8FAA43CA1A}"/>
              </a:ext>
            </a:extLst>
          </p:cNvPr>
          <p:cNvSpPr/>
          <p:nvPr/>
        </p:nvSpPr>
        <p:spPr>
          <a:xfrm>
            <a:off x="6634936" y="3077201"/>
            <a:ext cx="667558"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rj</a:t>
            </a:r>
            <a:endParaRPr lang="zh-CN" altLang="en-US" dirty="0">
              <a:solidFill>
                <a:schemeClr val="tx1"/>
              </a:solidFill>
            </a:endParaRPr>
          </a:p>
        </p:txBody>
      </p:sp>
      <p:sp>
        <p:nvSpPr>
          <p:cNvPr id="11" name="矩形 10">
            <a:extLst>
              <a:ext uri="{FF2B5EF4-FFF2-40B4-BE49-F238E27FC236}">
                <a16:creationId xmlns:a16="http://schemas.microsoft.com/office/drawing/2014/main" id="{448A3B31-EAA9-04E1-2B02-86E8B1D005CD}"/>
              </a:ext>
            </a:extLst>
          </p:cNvPr>
          <p:cNvSpPr/>
          <p:nvPr/>
        </p:nvSpPr>
        <p:spPr>
          <a:xfrm>
            <a:off x="7302494" y="3077201"/>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地址</a:t>
            </a:r>
          </a:p>
        </p:txBody>
      </p:sp>
      <p:sp>
        <p:nvSpPr>
          <p:cNvPr id="12" name="矩形 11">
            <a:extLst>
              <a:ext uri="{FF2B5EF4-FFF2-40B4-BE49-F238E27FC236}">
                <a16:creationId xmlns:a16="http://schemas.microsoft.com/office/drawing/2014/main" id="{7C663784-470E-41C1-33D2-1C2C46FF227E}"/>
              </a:ext>
            </a:extLst>
          </p:cNvPr>
          <p:cNvSpPr/>
          <p:nvPr/>
        </p:nvSpPr>
        <p:spPr>
          <a:xfrm>
            <a:off x="5318560" y="4307260"/>
            <a:ext cx="3073145"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寄存器</a:t>
            </a:r>
          </a:p>
        </p:txBody>
      </p:sp>
      <p:cxnSp>
        <p:nvCxnSpPr>
          <p:cNvPr id="5" name="直接箭头连接符 4">
            <a:extLst>
              <a:ext uri="{FF2B5EF4-FFF2-40B4-BE49-F238E27FC236}">
                <a16:creationId xmlns:a16="http://schemas.microsoft.com/office/drawing/2014/main" id="{21D069D0-A1C8-9F40-3AC5-F349913CBA0C}"/>
              </a:ext>
            </a:extLst>
          </p:cNvPr>
          <p:cNvCxnSpPr>
            <a:cxnSpLocks/>
            <a:stCxn id="10" idx="2"/>
          </p:cNvCxnSpPr>
          <p:nvPr/>
        </p:nvCxnSpPr>
        <p:spPr>
          <a:xfrm>
            <a:off x="6968715" y="3561295"/>
            <a:ext cx="0" cy="745965"/>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流程图: 或者 13">
            <a:extLst>
              <a:ext uri="{FF2B5EF4-FFF2-40B4-BE49-F238E27FC236}">
                <a16:creationId xmlns:a16="http://schemas.microsoft.com/office/drawing/2014/main" id="{EA52EE5D-76B1-5308-3F08-D81E95A261A6}"/>
              </a:ext>
            </a:extLst>
          </p:cNvPr>
          <p:cNvSpPr/>
          <p:nvPr/>
        </p:nvSpPr>
        <p:spPr>
          <a:xfrm>
            <a:off x="8800234" y="3777260"/>
            <a:ext cx="322720" cy="314034"/>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连接符: 肘形 15">
            <a:extLst>
              <a:ext uri="{FF2B5EF4-FFF2-40B4-BE49-F238E27FC236}">
                <a16:creationId xmlns:a16="http://schemas.microsoft.com/office/drawing/2014/main" id="{FE3CBE29-B149-D68C-007C-5EC7AF750256}"/>
              </a:ext>
            </a:extLst>
          </p:cNvPr>
          <p:cNvCxnSpPr>
            <a:stCxn id="11" idx="2"/>
            <a:endCxn id="14" idx="2"/>
          </p:cNvCxnSpPr>
          <p:nvPr/>
        </p:nvCxnSpPr>
        <p:spPr>
          <a:xfrm rot="16200000" flipH="1">
            <a:off x="8137176" y="3271219"/>
            <a:ext cx="372982" cy="953134"/>
          </a:xfrm>
          <a:prstGeom prst="bentConnector2">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70E3FD6F-709F-5633-7568-059D3ACA2A60}"/>
              </a:ext>
            </a:extLst>
          </p:cNvPr>
          <p:cNvCxnSpPr>
            <a:stCxn id="12" idx="3"/>
            <a:endCxn id="12" idx="3"/>
          </p:cNvCxnSpPr>
          <p:nvPr/>
        </p:nvCxnSpPr>
        <p:spPr>
          <a:xfrm>
            <a:off x="8391705" y="454930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694DC46B-9E52-9553-B509-38C50AC71780}"/>
              </a:ext>
            </a:extLst>
          </p:cNvPr>
          <p:cNvCxnSpPr>
            <a:stCxn id="12" idx="3"/>
            <a:endCxn id="14" idx="4"/>
          </p:cNvCxnSpPr>
          <p:nvPr/>
        </p:nvCxnSpPr>
        <p:spPr>
          <a:xfrm flipV="1">
            <a:off x="8391705" y="4091294"/>
            <a:ext cx="569889" cy="458013"/>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矩形 20">
            <a:extLst>
              <a:ext uri="{FF2B5EF4-FFF2-40B4-BE49-F238E27FC236}">
                <a16:creationId xmlns:a16="http://schemas.microsoft.com/office/drawing/2014/main" id="{612A4DDB-93CB-F7A3-CD62-83D6555C1C37}"/>
              </a:ext>
            </a:extLst>
          </p:cNvPr>
          <p:cNvSpPr/>
          <p:nvPr/>
        </p:nvSpPr>
        <p:spPr>
          <a:xfrm>
            <a:off x="9370123" y="3325626"/>
            <a:ext cx="2341897" cy="122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cxnSp>
        <p:nvCxnSpPr>
          <p:cNvPr id="23" name="直接箭头连接符 22">
            <a:extLst>
              <a:ext uri="{FF2B5EF4-FFF2-40B4-BE49-F238E27FC236}">
                <a16:creationId xmlns:a16="http://schemas.microsoft.com/office/drawing/2014/main" id="{1392C2AD-4751-80DD-C502-BC258902FBE2}"/>
              </a:ext>
            </a:extLst>
          </p:cNvPr>
          <p:cNvCxnSpPr>
            <a:stCxn id="14" idx="6"/>
            <a:endCxn id="21" idx="1"/>
          </p:cNvCxnSpPr>
          <p:nvPr/>
        </p:nvCxnSpPr>
        <p:spPr>
          <a:xfrm>
            <a:off x="9122954" y="3934277"/>
            <a:ext cx="247169" cy="31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矩形 23">
            <a:extLst>
              <a:ext uri="{FF2B5EF4-FFF2-40B4-BE49-F238E27FC236}">
                <a16:creationId xmlns:a16="http://schemas.microsoft.com/office/drawing/2014/main" id="{BE8753C2-4385-9045-81D3-E0F53152CA89}"/>
              </a:ext>
            </a:extLst>
          </p:cNvPr>
          <p:cNvSpPr/>
          <p:nvPr/>
        </p:nvSpPr>
        <p:spPr>
          <a:xfrm>
            <a:off x="9370123" y="3692229"/>
            <a:ext cx="2341897"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spTree>
    <p:extLst>
      <p:ext uri="{BB962C8B-B14F-4D97-AF65-F5344CB8AC3E}">
        <p14:creationId xmlns:p14="http://schemas.microsoft.com/office/powerpoint/2010/main" val="122508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animBg="1"/>
      <p:bldP spid="9" grpId="0" animBg="1"/>
      <p:bldP spid="10" grpId="0" animBg="1"/>
      <p:bldP spid="11" grpId="0" animBg="1"/>
      <p:bldP spid="12" grpId="0" animBg="1"/>
      <p:bldP spid="14" grpId="0" animBg="1"/>
      <p:bldP spid="21"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21</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439768" y="1477979"/>
            <a:ext cx="11312461" cy="892552"/>
          </a:xfrm>
          <a:prstGeom prst="rect">
            <a:avLst/>
          </a:prstGeom>
          <a:noFill/>
        </p:spPr>
        <p:txBody>
          <a:bodyPr wrap="square" rtlCol="0">
            <a:spAutoFit/>
          </a:bodyPr>
          <a:lstStyle/>
          <a:p>
            <a:pPr algn="just"/>
            <a:r>
              <a:rPr lang="en-US" altLang="zh-CN" sz="2800" b="1" dirty="0">
                <a:latin typeface="Times New Roman" panose="02020603050405020304" pitchFamily="18" charset="0"/>
                <a:cs typeface="Times New Roman" panose="02020603050405020304" pitchFamily="18" charset="0"/>
              </a:rPr>
              <a:t>4.</a:t>
            </a:r>
            <a:r>
              <a:rPr lang="zh-CN" altLang="en-US" sz="2800" b="1" dirty="0">
                <a:latin typeface="Times New Roman" panose="02020603050405020304" pitchFamily="18" charset="0"/>
                <a:cs typeface="Times New Roman" panose="02020603050405020304" pitchFamily="18" charset="0"/>
              </a:rPr>
              <a:t>相对基址变址寻址</a:t>
            </a:r>
            <a:endParaRPr lang="en-US" altLang="zh-CN" sz="2800" b="1" dirty="0">
              <a:latin typeface="Times New Roman" panose="02020603050405020304" pitchFamily="18" charset="0"/>
              <a:cs typeface="Times New Roman" panose="02020603050405020304" pitchFamily="18" charset="0"/>
            </a:endParaRPr>
          </a:p>
          <a:p>
            <a:pPr algn="just"/>
            <a:r>
              <a:rPr lang="en-US" altLang="zh-CN" sz="2400" b="1" dirty="0">
                <a:latin typeface="Times New Roman" panose="02020603050405020304" pitchFamily="18" charset="0"/>
                <a:cs typeface="Times New Roman" panose="02020603050405020304" pitchFamily="18" charset="0"/>
              </a:rPr>
              <a:t>	</a:t>
            </a:r>
            <a:endParaRPr lang="zh-CN" altLang="en-US" sz="2000" b="1" dirty="0"/>
          </a:p>
        </p:txBody>
      </p:sp>
      <p:sp>
        <p:nvSpPr>
          <p:cNvPr id="7" name="文本框 6">
            <a:extLst>
              <a:ext uri="{FF2B5EF4-FFF2-40B4-BE49-F238E27FC236}">
                <a16:creationId xmlns:a16="http://schemas.microsoft.com/office/drawing/2014/main" id="{86B5060D-4575-B418-A7A3-070268AF2F41}"/>
              </a:ext>
            </a:extLst>
          </p:cNvPr>
          <p:cNvSpPr txBox="1"/>
          <p:nvPr/>
        </p:nvSpPr>
        <p:spPr>
          <a:xfrm>
            <a:off x="439767" y="2169232"/>
            <a:ext cx="4489199" cy="372409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相对基址变址寻址方式下，指令中存在两个寄存器，一个作为</a:t>
            </a:r>
            <a:r>
              <a:rPr lang="zh-CN" altLang="en-US" dirty="0">
                <a:solidFill>
                  <a:srgbClr val="FF0000"/>
                </a:solidFill>
                <a:latin typeface="Times New Roman" panose="02020603050405020304" pitchFamily="18" charset="0"/>
                <a:cs typeface="Times New Roman" panose="02020603050405020304" pitchFamily="18" charset="0"/>
              </a:rPr>
              <a:t>基址寄存器</a:t>
            </a:r>
            <a:r>
              <a:rPr lang="zh-CN" altLang="en-US" dirty="0">
                <a:latin typeface="Times New Roman" panose="02020603050405020304" pitchFamily="18" charset="0"/>
                <a:cs typeface="Times New Roman" panose="02020603050405020304" pitchFamily="18" charset="0"/>
              </a:rPr>
              <a:t>，一个作为</a:t>
            </a:r>
            <a:r>
              <a:rPr lang="zh-CN" altLang="en-US" dirty="0">
                <a:solidFill>
                  <a:srgbClr val="FF0000"/>
                </a:solidFill>
                <a:latin typeface="Times New Roman" panose="02020603050405020304" pitchFamily="18" charset="0"/>
                <a:cs typeface="Times New Roman" panose="02020603050405020304" pitchFamily="18" charset="0"/>
              </a:rPr>
              <a:t>变址寄存器</a:t>
            </a:r>
            <a:r>
              <a:rPr lang="zh-CN" altLang="en-US" dirty="0">
                <a:latin typeface="Times New Roman" panose="02020603050405020304" pitchFamily="18" charset="0"/>
                <a:cs typeface="Times New Roman" panose="02020603050405020304" pitchFamily="18" charset="0"/>
              </a:rPr>
              <a:t>。当需要操作数时</a:t>
            </a:r>
            <a:r>
              <a:rPr lang="zh-CN" altLang="en-US" dirty="0">
                <a:solidFill>
                  <a:srgbClr val="FF0000"/>
                </a:solidFill>
                <a:latin typeface="Times New Roman" panose="02020603050405020304" pitchFamily="18" charset="0"/>
                <a:cs typeface="Times New Roman" panose="02020603050405020304" pitchFamily="18" charset="0"/>
              </a:rPr>
              <a:t>将两个寄存器中的值相加求和</a:t>
            </a:r>
            <a:r>
              <a:rPr lang="zh-CN" altLang="en-US" dirty="0">
                <a:latin typeface="Times New Roman" panose="02020603050405020304" pitchFamily="18" charset="0"/>
                <a:cs typeface="Times New Roman" panose="02020603050405020304" pitchFamily="18" charset="0"/>
              </a:rPr>
              <a:t>，获得的结果就是目标地址。在典型的基址变址寻址方式中，往往还需要确定一个段寄存器作为地址基准，那么相加的结果就是地址的偏移量，偏移量再加上基准地址才能获得操作数的地址。但是龙芯架构中，虚拟地址空间是线性平整的，龙芯架构的段基址就是整个内存空间的最小地址，无需再确定段寄存器。在龙芯架构中这种寻址方式主要用于普通防存指令中。</a:t>
            </a:r>
            <a:endParaRPr lang="zh-CN" altLang="en-US" sz="2000" dirty="0"/>
          </a:p>
        </p:txBody>
      </p:sp>
      <p:sp>
        <p:nvSpPr>
          <p:cNvPr id="8" name="矩形 7">
            <a:extLst>
              <a:ext uri="{FF2B5EF4-FFF2-40B4-BE49-F238E27FC236}">
                <a16:creationId xmlns:a16="http://schemas.microsoft.com/office/drawing/2014/main" id="{4C8211DF-5409-7505-F24F-43A46F30D607}"/>
              </a:ext>
            </a:extLst>
          </p:cNvPr>
          <p:cNvSpPr/>
          <p:nvPr/>
        </p:nvSpPr>
        <p:spPr>
          <a:xfrm>
            <a:off x="5114702" y="2671905"/>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a:t>
            </a:r>
            <a:endParaRPr lang="zh-CN" altLang="en-US" dirty="0">
              <a:solidFill>
                <a:schemeClr val="tx1"/>
              </a:solidFill>
            </a:endParaRPr>
          </a:p>
        </p:txBody>
      </p:sp>
      <p:sp>
        <p:nvSpPr>
          <p:cNvPr id="9" name="矩形 8">
            <a:extLst>
              <a:ext uri="{FF2B5EF4-FFF2-40B4-BE49-F238E27FC236}">
                <a16:creationId xmlns:a16="http://schemas.microsoft.com/office/drawing/2014/main" id="{2D1E3DDD-D805-74CB-CB8F-06F70FDA47B7}"/>
              </a:ext>
            </a:extLst>
          </p:cNvPr>
          <p:cNvSpPr/>
          <p:nvPr/>
        </p:nvSpPr>
        <p:spPr>
          <a:xfrm>
            <a:off x="5782260" y="2671905"/>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a:t>
            </a:r>
            <a:endParaRPr lang="zh-CN" altLang="en-US" dirty="0">
              <a:solidFill>
                <a:schemeClr val="tx1"/>
              </a:solidFill>
            </a:endParaRPr>
          </a:p>
        </p:txBody>
      </p:sp>
      <p:sp>
        <p:nvSpPr>
          <p:cNvPr id="10" name="矩形 9">
            <a:extLst>
              <a:ext uri="{FF2B5EF4-FFF2-40B4-BE49-F238E27FC236}">
                <a16:creationId xmlns:a16="http://schemas.microsoft.com/office/drawing/2014/main" id="{2E91F2ED-6171-2623-0602-DD8FAA43CA1A}"/>
              </a:ext>
            </a:extLst>
          </p:cNvPr>
          <p:cNvSpPr/>
          <p:nvPr/>
        </p:nvSpPr>
        <p:spPr>
          <a:xfrm>
            <a:off x="6449820" y="2671905"/>
            <a:ext cx="667558"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rj</a:t>
            </a:r>
            <a:endParaRPr lang="zh-CN" altLang="en-US" dirty="0">
              <a:solidFill>
                <a:schemeClr val="tx1"/>
              </a:solidFill>
            </a:endParaRPr>
          </a:p>
        </p:txBody>
      </p:sp>
      <p:sp>
        <p:nvSpPr>
          <p:cNvPr id="11" name="矩形 10">
            <a:extLst>
              <a:ext uri="{FF2B5EF4-FFF2-40B4-BE49-F238E27FC236}">
                <a16:creationId xmlns:a16="http://schemas.microsoft.com/office/drawing/2014/main" id="{448A3B31-EAA9-04E1-2B02-86E8B1D005CD}"/>
              </a:ext>
            </a:extLst>
          </p:cNvPr>
          <p:cNvSpPr/>
          <p:nvPr/>
        </p:nvSpPr>
        <p:spPr>
          <a:xfrm>
            <a:off x="7117378" y="2671905"/>
            <a:ext cx="667558"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rk</a:t>
            </a:r>
            <a:endParaRPr lang="zh-CN" altLang="en-US" dirty="0">
              <a:solidFill>
                <a:schemeClr val="tx1"/>
              </a:solidFill>
            </a:endParaRPr>
          </a:p>
        </p:txBody>
      </p:sp>
      <p:sp>
        <p:nvSpPr>
          <p:cNvPr id="12" name="矩形 11">
            <a:extLst>
              <a:ext uri="{FF2B5EF4-FFF2-40B4-BE49-F238E27FC236}">
                <a16:creationId xmlns:a16="http://schemas.microsoft.com/office/drawing/2014/main" id="{7C663784-470E-41C1-33D2-1C2C46FF227E}"/>
              </a:ext>
            </a:extLst>
          </p:cNvPr>
          <p:cNvSpPr/>
          <p:nvPr/>
        </p:nvSpPr>
        <p:spPr>
          <a:xfrm>
            <a:off x="7602109" y="3571187"/>
            <a:ext cx="1983934" cy="1982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a:t>
            </a:r>
            <a:endParaRPr lang="zh-CN" altLang="en-US" sz="3600" dirty="0">
              <a:solidFill>
                <a:schemeClr val="tx1"/>
              </a:solidFill>
            </a:endParaRPr>
          </a:p>
        </p:txBody>
      </p:sp>
      <p:sp>
        <p:nvSpPr>
          <p:cNvPr id="14" name="流程图: 或者 13">
            <a:extLst>
              <a:ext uri="{FF2B5EF4-FFF2-40B4-BE49-F238E27FC236}">
                <a16:creationId xmlns:a16="http://schemas.microsoft.com/office/drawing/2014/main" id="{EA52EE5D-76B1-5308-3F08-D81E95A261A6}"/>
              </a:ext>
            </a:extLst>
          </p:cNvPr>
          <p:cNvSpPr/>
          <p:nvPr/>
        </p:nvSpPr>
        <p:spPr>
          <a:xfrm>
            <a:off x="9861199" y="4381981"/>
            <a:ext cx="322720" cy="314034"/>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12A4DDB-93CB-F7A3-CD62-83D6555C1C37}"/>
              </a:ext>
            </a:extLst>
          </p:cNvPr>
          <p:cNvSpPr/>
          <p:nvPr/>
        </p:nvSpPr>
        <p:spPr>
          <a:xfrm>
            <a:off x="10369654" y="4110459"/>
            <a:ext cx="1609955" cy="857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cxnSp>
        <p:nvCxnSpPr>
          <p:cNvPr id="23" name="直接箭头连接符 22">
            <a:extLst>
              <a:ext uri="{FF2B5EF4-FFF2-40B4-BE49-F238E27FC236}">
                <a16:creationId xmlns:a16="http://schemas.microsoft.com/office/drawing/2014/main" id="{1392C2AD-4751-80DD-C502-BC258902FBE2}"/>
              </a:ext>
            </a:extLst>
          </p:cNvPr>
          <p:cNvCxnSpPr>
            <a:cxnSpLocks/>
            <a:stCxn id="14" idx="6"/>
            <a:endCxn id="21" idx="1"/>
          </p:cNvCxnSpPr>
          <p:nvPr/>
        </p:nvCxnSpPr>
        <p:spPr>
          <a:xfrm>
            <a:off x="10183919" y="4538998"/>
            <a:ext cx="185735"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矩形 23">
            <a:extLst>
              <a:ext uri="{FF2B5EF4-FFF2-40B4-BE49-F238E27FC236}">
                <a16:creationId xmlns:a16="http://schemas.microsoft.com/office/drawing/2014/main" id="{BE8753C2-4385-9045-81D3-E0F53152CA89}"/>
              </a:ext>
            </a:extLst>
          </p:cNvPr>
          <p:cNvSpPr/>
          <p:nvPr/>
        </p:nvSpPr>
        <p:spPr>
          <a:xfrm>
            <a:off x="10369654" y="4339467"/>
            <a:ext cx="1609955" cy="39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sp>
        <p:nvSpPr>
          <p:cNvPr id="25" name="矩形 24">
            <a:extLst>
              <a:ext uri="{FF2B5EF4-FFF2-40B4-BE49-F238E27FC236}">
                <a16:creationId xmlns:a16="http://schemas.microsoft.com/office/drawing/2014/main" id="{04057F1A-A515-E28A-F902-E0839F7A9105}"/>
              </a:ext>
            </a:extLst>
          </p:cNvPr>
          <p:cNvSpPr/>
          <p:nvPr/>
        </p:nvSpPr>
        <p:spPr>
          <a:xfrm>
            <a:off x="7602109" y="3868412"/>
            <a:ext cx="1983934"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基址寄存器</a:t>
            </a:r>
          </a:p>
        </p:txBody>
      </p:sp>
      <p:sp>
        <p:nvSpPr>
          <p:cNvPr id="26" name="矩形 25">
            <a:extLst>
              <a:ext uri="{FF2B5EF4-FFF2-40B4-BE49-F238E27FC236}">
                <a16:creationId xmlns:a16="http://schemas.microsoft.com/office/drawing/2014/main" id="{6388F317-7CEB-C57D-E411-348701CAB1DF}"/>
              </a:ext>
            </a:extLst>
          </p:cNvPr>
          <p:cNvSpPr/>
          <p:nvPr/>
        </p:nvSpPr>
        <p:spPr>
          <a:xfrm>
            <a:off x="7602109" y="4767694"/>
            <a:ext cx="1983934"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变址寄存器</a:t>
            </a:r>
          </a:p>
        </p:txBody>
      </p:sp>
      <p:sp>
        <p:nvSpPr>
          <p:cNvPr id="27" name="文本框 26">
            <a:extLst>
              <a:ext uri="{FF2B5EF4-FFF2-40B4-BE49-F238E27FC236}">
                <a16:creationId xmlns:a16="http://schemas.microsoft.com/office/drawing/2014/main" id="{80A34EA0-9ED4-7BF3-E260-EDF394EC0E3A}"/>
              </a:ext>
            </a:extLst>
          </p:cNvPr>
          <p:cNvSpPr txBox="1"/>
          <p:nvPr/>
        </p:nvSpPr>
        <p:spPr>
          <a:xfrm>
            <a:off x="8118715" y="3106820"/>
            <a:ext cx="1237129" cy="369332"/>
          </a:xfrm>
          <a:prstGeom prst="rect">
            <a:avLst/>
          </a:prstGeom>
          <a:noFill/>
        </p:spPr>
        <p:txBody>
          <a:bodyPr wrap="square" rtlCol="0">
            <a:spAutoFit/>
          </a:bodyPr>
          <a:lstStyle/>
          <a:p>
            <a:r>
              <a:rPr lang="zh-CN" altLang="en-US" dirty="0"/>
              <a:t>寄存器组</a:t>
            </a:r>
          </a:p>
        </p:txBody>
      </p:sp>
      <p:cxnSp>
        <p:nvCxnSpPr>
          <p:cNvPr id="29" name="连接符: 肘形 28">
            <a:extLst>
              <a:ext uri="{FF2B5EF4-FFF2-40B4-BE49-F238E27FC236}">
                <a16:creationId xmlns:a16="http://schemas.microsoft.com/office/drawing/2014/main" id="{57D5F3AD-4732-1376-0A9F-7E308B427325}"/>
              </a:ext>
            </a:extLst>
          </p:cNvPr>
          <p:cNvCxnSpPr>
            <a:stCxn id="10" idx="2"/>
            <a:endCxn id="26" idx="1"/>
          </p:cNvCxnSpPr>
          <p:nvPr/>
        </p:nvCxnSpPr>
        <p:spPr>
          <a:xfrm rot="16200000" flipH="1">
            <a:off x="6265983" y="3673615"/>
            <a:ext cx="1853742" cy="818510"/>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连接符: 肘形 30">
            <a:extLst>
              <a:ext uri="{FF2B5EF4-FFF2-40B4-BE49-F238E27FC236}">
                <a16:creationId xmlns:a16="http://schemas.microsoft.com/office/drawing/2014/main" id="{18B8D8AC-C774-3D7F-91DB-264B626F329B}"/>
              </a:ext>
            </a:extLst>
          </p:cNvPr>
          <p:cNvCxnSpPr>
            <a:stCxn id="11" idx="2"/>
            <a:endCxn id="25" idx="1"/>
          </p:cNvCxnSpPr>
          <p:nvPr/>
        </p:nvCxnSpPr>
        <p:spPr>
          <a:xfrm rot="16200000" flipH="1">
            <a:off x="7049403" y="3557753"/>
            <a:ext cx="954460" cy="150952"/>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连接符: 肘形 40">
            <a:extLst>
              <a:ext uri="{FF2B5EF4-FFF2-40B4-BE49-F238E27FC236}">
                <a16:creationId xmlns:a16="http://schemas.microsoft.com/office/drawing/2014/main" id="{D4E4ADC0-4595-6560-E834-C82057383113}"/>
              </a:ext>
            </a:extLst>
          </p:cNvPr>
          <p:cNvCxnSpPr>
            <a:stCxn id="25" idx="3"/>
            <a:endCxn id="14" idx="0"/>
          </p:cNvCxnSpPr>
          <p:nvPr/>
        </p:nvCxnSpPr>
        <p:spPr>
          <a:xfrm>
            <a:off x="9586043" y="4110459"/>
            <a:ext cx="436516" cy="271522"/>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连接符: 肘形 42">
            <a:extLst>
              <a:ext uri="{FF2B5EF4-FFF2-40B4-BE49-F238E27FC236}">
                <a16:creationId xmlns:a16="http://schemas.microsoft.com/office/drawing/2014/main" id="{B7CBAEBA-C480-3F10-6424-443ACC784494}"/>
              </a:ext>
            </a:extLst>
          </p:cNvPr>
          <p:cNvCxnSpPr>
            <a:stCxn id="26" idx="3"/>
            <a:endCxn id="14" idx="4"/>
          </p:cNvCxnSpPr>
          <p:nvPr/>
        </p:nvCxnSpPr>
        <p:spPr>
          <a:xfrm flipV="1">
            <a:off x="9586043" y="4696015"/>
            <a:ext cx="436516" cy="313726"/>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2155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animBg="1"/>
      <p:bldP spid="9" grpId="0" animBg="1"/>
      <p:bldP spid="10" grpId="0" animBg="1"/>
      <p:bldP spid="11" grpId="0" animBg="1"/>
      <p:bldP spid="12" grpId="0" animBg="1"/>
      <p:bldP spid="14" grpId="0" animBg="1"/>
      <p:bldP spid="21" grpId="0" animBg="1"/>
      <p:bldP spid="24" grpId="0" animBg="1"/>
      <p:bldP spid="25" grpId="0" animBg="1"/>
      <p:bldP spid="26" grpId="0" animBg="1"/>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22</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439768" y="1477979"/>
            <a:ext cx="11312461" cy="892552"/>
          </a:xfrm>
          <a:prstGeom prst="rect">
            <a:avLst/>
          </a:prstGeom>
          <a:noFill/>
        </p:spPr>
        <p:txBody>
          <a:bodyPr wrap="square" rtlCol="0">
            <a:spAutoFit/>
          </a:bodyPr>
          <a:lstStyle/>
          <a:p>
            <a:pPr algn="just"/>
            <a:r>
              <a:rPr lang="en-US" altLang="zh-CN" sz="2800" b="1" dirty="0">
                <a:latin typeface="Times New Roman" panose="02020603050405020304" pitchFamily="18" charset="0"/>
                <a:cs typeface="Times New Roman" panose="02020603050405020304" pitchFamily="18" charset="0"/>
              </a:rPr>
              <a:t>5.PC</a:t>
            </a:r>
            <a:r>
              <a:rPr lang="zh-CN" altLang="en-US" sz="2800" b="1" dirty="0">
                <a:latin typeface="Times New Roman" panose="02020603050405020304" pitchFamily="18" charset="0"/>
                <a:cs typeface="Times New Roman" panose="02020603050405020304" pitchFamily="18" charset="0"/>
              </a:rPr>
              <a:t>相对寻址</a:t>
            </a:r>
            <a:endParaRPr lang="en-US" altLang="zh-CN" sz="2800" b="1" dirty="0">
              <a:latin typeface="Times New Roman" panose="02020603050405020304" pitchFamily="18" charset="0"/>
              <a:cs typeface="Times New Roman" panose="02020603050405020304" pitchFamily="18" charset="0"/>
            </a:endParaRPr>
          </a:p>
          <a:p>
            <a:pPr algn="just"/>
            <a:r>
              <a:rPr lang="en-US" altLang="zh-CN" sz="2400" b="1" dirty="0">
                <a:latin typeface="Times New Roman" panose="02020603050405020304" pitchFamily="18" charset="0"/>
                <a:cs typeface="Times New Roman" panose="02020603050405020304" pitchFamily="18" charset="0"/>
              </a:rPr>
              <a:t>	</a:t>
            </a:r>
            <a:endParaRPr lang="zh-CN" altLang="en-US" sz="2000" b="1" dirty="0"/>
          </a:p>
        </p:txBody>
      </p:sp>
      <p:sp>
        <p:nvSpPr>
          <p:cNvPr id="7" name="文本框 6">
            <a:extLst>
              <a:ext uri="{FF2B5EF4-FFF2-40B4-BE49-F238E27FC236}">
                <a16:creationId xmlns:a16="http://schemas.microsoft.com/office/drawing/2014/main" id="{86B5060D-4575-B418-A7A3-070268AF2F41}"/>
              </a:ext>
            </a:extLst>
          </p:cNvPr>
          <p:cNvSpPr txBox="1"/>
          <p:nvPr/>
        </p:nvSpPr>
        <p:spPr>
          <a:xfrm>
            <a:off x="282329" y="2283497"/>
            <a:ext cx="4762500" cy="3785652"/>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	PC</a:t>
            </a:r>
            <a:r>
              <a:rPr lang="zh-CN" altLang="en-US" sz="2000" dirty="0">
                <a:latin typeface="Times New Roman" panose="02020603050405020304" pitchFamily="18" charset="0"/>
                <a:cs typeface="Times New Roman" panose="02020603050405020304" pitchFamily="18" charset="0"/>
              </a:rPr>
              <a:t>相对寻址方式下，在</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指令中会存在</a:t>
            </a:r>
            <a:r>
              <a:rPr lang="en-US" altLang="zh-CN" sz="2000" dirty="0">
                <a:latin typeface="Times New Roman" panose="02020603050405020304" pitchFamily="18" charset="0"/>
                <a:cs typeface="Times New Roman" panose="02020603050405020304" pitchFamily="18" charset="0"/>
              </a:rPr>
              <a:t>16</a:t>
            </a:r>
            <a:r>
              <a:rPr lang="zh-CN" altLang="en-US" sz="2000" dirty="0">
                <a:latin typeface="Times New Roman" panose="02020603050405020304" pitchFamily="18" charset="0"/>
                <a:cs typeface="Times New Roman" panose="02020603050405020304" pitchFamily="18" charset="0"/>
              </a:rPr>
              <a:t>位、</a:t>
            </a:r>
            <a:r>
              <a:rPr lang="en-US" altLang="zh-CN" sz="2000" dirty="0">
                <a:latin typeface="Times New Roman" panose="02020603050405020304" pitchFamily="18" charset="0"/>
                <a:cs typeface="Times New Roman" panose="02020603050405020304" pitchFamily="18" charset="0"/>
              </a:rPr>
              <a:t>21</a:t>
            </a:r>
            <a:r>
              <a:rPr lang="zh-CN" altLang="en-US" sz="2000" dirty="0">
                <a:latin typeface="Times New Roman" panose="02020603050405020304" pitchFamily="18" charset="0"/>
                <a:cs typeface="Times New Roman" panose="02020603050405020304" pitchFamily="18" charset="0"/>
              </a:rPr>
              <a:t>位或</a:t>
            </a:r>
            <a:r>
              <a:rPr lang="en-US" altLang="zh-CN" sz="2000" dirty="0">
                <a:latin typeface="Times New Roman" panose="02020603050405020304" pitchFamily="18" charset="0"/>
                <a:cs typeface="Times New Roman" panose="02020603050405020304" pitchFamily="18" charset="0"/>
              </a:rPr>
              <a:t>26</a:t>
            </a:r>
            <a:r>
              <a:rPr lang="zh-CN" altLang="en-US" sz="2000" dirty="0">
                <a:latin typeface="Times New Roman" panose="02020603050405020304" pitchFamily="18" charset="0"/>
                <a:cs typeface="Times New Roman" panose="02020603050405020304" pitchFamily="18" charset="0"/>
              </a:rPr>
              <a:t>位三种长度的立即数。</a:t>
            </a:r>
            <a:r>
              <a:rPr lang="en-US" altLang="zh-CN" sz="2000" dirty="0">
                <a:latin typeface="Times New Roman" panose="02020603050405020304" pitchFamily="18" charset="0"/>
                <a:cs typeface="Times New Roman" panose="02020603050405020304" pitchFamily="18" charset="0"/>
              </a:rPr>
              <a:t>LA</a:t>
            </a:r>
            <a:r>
              <a:rPr lang="zh-CN" altLang="en-US" sz="2000" dirty="0">
                <a:latin typeface="Times New Roman" panose="02020603050405020304" pitchFamily="18" charset="0"/>
                <a:cs typeface="Times New Roman" panose="02020603050405020304" pitchFamily="18" charset="0"/>
              </a:rPr>
              <a:t>的转移指令一般都会采用</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相对寻址方式来获得跳转的目标地址。</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相对寻址方式中一般先</a:t>
            </a:r>
            <a:r>
              <a:rPr lang="zh-CN" altLang="en-US" sz="2000" dirty="0">
                <a:solidFill>
                  <a:srgbClr val="FF0000"/>
                </a:solidFill>
                <a:latin typeface="Times New Roman" panose="02020603050405020304" pitchFamily="18" charset="0"/>
                <a:cs typeface="Times New Roman" panose="02020603050405020304" pitchFamily="18" charset="0"/>
              </a:rPr>
              <a:t>将指令码中的立即数逻辑左移两位后再进行符号扩展得到地址的偏移量，然后将获得的偏移量加上当前程序计数器</a:t>
            </a:r>
            <a:r>
              <a:rPr lang="en-US" altLang="zh-CN" sz="2000" dirty="0">
                <a:solidFill>
                  <a:srgbClr val="FF0000"/>
                </a:solidFill>
                <a:latin typeface="Times New Roman" panose="02020603050405020304" pitchFamily="18" charset="0"/>
                <a:cs typeface="Times New Roman" panose="02020603050405020304" pitchFamily="18" charset="0"/>
              </a:rPr>
              <a:t>PC</a:t>
            </a:r>
            <a:r>
              <a:rPr lang="zh-CN" altLang="en-US" sz="2000" dirty="0">
                <a:solidFill>
                  <a:srgbClr val="FF0000"/>
                </a:solidFill>
                <a:latin typeface="Times New Roman" panose="02020603050405020304" pitchFamily="18" charset="0"/>
                <a:cs typeface="Times New Roman" panose="02020603050405020304" pitchFamily="18" charset="0"/>
              </a:rPr>
              <a:t>的内容</a:t>
            </a:r>
            <a:r>
              <a:rPr lang="zh-CN" altLang="en-US" sz="2000" dirty="0">
                <a:latin typeface="Times New Roman" panose="02020603050405020304" pitchFamily="18" charset="0"/>
                <a:cs typeface="Times New Roman" panose="02020603050405020304" pitchFamily="18" charset="0"/>
              </a:rPr>
              <a:t>，获得的结果就是目标地址。</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相对寻址的优点是其操作数地址不是固定的，会随着</a:t>
            </a:r>
            <a:r>
              <a:rPr lang="en-US" altLang="zh-CN" sz="2000" dirty="0">
                <a:latin typeface="Times New Roman" panose="02020603050405020304" pitchFamily="18" charset="0"/>
                <a:cs typeface="Times New Roman" panose="02020603050405020304" pitchFamily="18" charset="0"/>
              </a:rPr>
              <a:t>PC</a:t>
            </a:r>
            <a:r>
              <a:rPr lang="zh-CN" altLang="en-US" sz="2000" dirty="0">
                <a:latin typeface="Times New Roman" panose="02020603050405020304" pitchFamily="18" charset="0"/>
                <a:cs typeface="Times New Roman" panose="02020603050405020304" pitchFamily="18" charset="0"/>
              </a:rPr>
              <a:t>值的变化而变化并且与指令地址之前总是相差一个固定值，因此便于程序浮动。</a:t>
            </a:r>
            <a:endParaRPr lang="zh-CN" altLang="en-US" sz="2000" dirty="0"/>
          </a:p>
        </p:txBody>
      </p:sp>
      <p:sp>
        <p:nvSpPr>
          <p:cNvPr id="8" name="矩形 7">
            <a:extLst>
              <a:ext uri="{FF2B5EF4-FFF2-40B4-BE49-F238E27FC236}">
                <a16:creationId xmlns:a16="http://schemas.microsoft.com/office/drawing/2014/main" id="{4C8211DF-5409-7505-F24F-43A46F30D607}"/>
              </a:ext>
            </a:extLst>
          </p:cNvPr>
          <p:cNvSpPr/>
          <p:nvPr/>
        </p:nvSpPr>
        <p:spPr>
          <a:xfrm>
            <a:off x="5425713" y="2370531"/>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a:t>
            </a:r>
            <a:endParaRPr lang="zh-CN" altLang="en-US" dirty="0">
              <a:solidFill>
                <a:schemeClr val="tx1"/>
              </a:solidFill>
            </a:endParaRPr>
          </a:p>
        </p:txBody>
      </p:sp>
      <p:sp>
        <p:nvSpPr>
          <p:cNvPr id="9" name="矩形 8">
            <a:extLst>
              <a:ext uri="{FF2B5EF4-FFF2-40B4-BE49-F238E27FC236}">
                <a16:creationId xmlns:a16="http://schemas.microsoft.com/office/drawing/2014/main" id="{2D1E3DDD-D805-74CB-CB8F-06F70FDA47B7}"/>
              </a:ext>
            </a:extLst>
          </p:cNvPr>
          <p:cNvSpPr/>
          <p:nvPr/>
        </p:nvSpPr>
        <p:spPr>
          <a:xfrm>
            <a:off x="6093271" y="2370531"/>
            <a:ext cx="667560"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a:t>
            </a:r>
            <a:endParaRPr lang="zh-CN" altLang="en-US" dirty="0">
              <a:solidFill>
                <a:schemeClr val="tx1"/>
              </a:solidFill>
            </a:endParaRPr>
          </a:p>
        </p:txBody>
      </p:sp>
      <p:sp>
        <p:nvSpPr>
          <p:cNvPr id="10" name="矩形 9">
            <a:extLst>
              <a:ext uri="{FF2B5EF4-FFF2-40B4-BE49-F238E27FC236}">
                <a16:creationId xmlns:a16="http://schemas.microsoft.com/office/drawing/2014/main" id="{2E91F2ED-6171-2623-0602-DD8FAA43CA1A}"/>
              </a:ext>
            </a:extLst>
          </p:cNvPr>
          <p:cNvSpPr/>
          <p:nvPr/>
        </p:nvSpPr>
        <p:spPr>
          <a:xfrm>
            <a:off x="6760831" y="2370531"/>
            <a:ext cx="667558"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rj</a:t>
            </a:r>
            <a:endParaRPr lang="zh-CN" altLang="en-US" dirty="0">
              <a:solidFill>
                <a:schemeClr val="tx1"/>
              </a:solidFill>
            </a:endParaRPr>
          </a:p>
        </p:txBody>
      </p:sp>
      <p:sp>
        <p:nvSpPr>
          <p:cNvPr id="11" name="矩形 10">
            <a:extLst>
              <a:ext uri="{FF2B5EF4-FFF2-40B4-BE49-F238E27FC236}">
                <a16:creationId xmlns:a16="http://schemas.microsoft.com/office/drawing/2014/main" id="{448A3B31-EAA9-04E1-2B02-86E8B1D005CD}"/>
              </a:ext>
            </a:extLst>
          </p:cNvPr>
          <p:cNvSpPr/>
          <p:nvPr/>
        </p:nvSpPr>
        <p:spPr>
          <a:xfrm>
            <a:off x="7428389" y="2370531"/>
            <a:ext cx="108921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地址</a:t>
            </a:r>
          </a:p>
        </p:txBody>
      </p:sp>
      <p:sp>
        <p:nvSpPr>
          <p:cNvPr id="12" name="矩形 11">
            <a:extLst>
              <a:ext uri="{FF2B5EF4-FFF2-40B4-BE49-F238E27FC236}">
                <a16:creationId xmlns:a16="http://schemas.microsoft.com/office/drawing/2014/main" id="{7C663784-470E-41C1-33D2-1C2C46FF227E}"/>
              </a:ext>
            </a:extLst>
          </p:cNvPr>
          <p:cNvSpPr/>
          <p:nvPr/>
        </p:nvSpPr>
        <p:spPr>
          <a:xfrm>
            <a:off x="5325383" y="4895927"/>
            <a:ext cx="3073145"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PC</a:t>
            </a:r>
            <a:endParaRPr lang="zh-CN" altLang="en-US" dirty="0">
              <a:solidFill>
                <a:schemeClr val="tx1"/>
              </a:solidFill>
            </a:endParaRPr>
          </a:p>
        </p:txBody>
      </p:sp>
      <p:sp>
        <p:nvSpPr>
          <p:cNvPr id="14" name="流程图: 或者 13">
            <a:extLst>
              <a:ext uri="{FF2B5EF4-FFF2-40B4-BE49-F238E27FC236}">
                <a16:creationId xmlns:a16="http://schemas.microsoft.com/office/drawing/2014/main" id="{EA52EE5D-76B1-5308-3F08-D81E95A261A6}"/>
              </a:ext>
            </a:extLst>
          </p:cNvPr>
          <p:cNvSpPr/>
          <p:nvPr/>
        </p:nvSpPr>
        <p:spPr>
          <a:xfrm>
            <a:off x="6703572" y="4148855"/>
            <a:ext cx="322720" cy="314034"/>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0E3FD6F-709F-5633-7568-059D3ACA2A60}"/>
              </a:ext>
            </a:extLst>
          </p:cNvPr>
          <p:cNvCxnSpPr>
            <a:stCxn id="12" idx="3"/>
            <a:endCxn id="12" idx="3"/>
          </p:cNvCxnSpPr>
          <p:nvPr/>
        </p:nvCxnSpPr>
        <p:spPr>
          <a:xfrm>
            <a:off x="8398528" y="513797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694DC46B-9E52-9553-B509-38C50AC71780}"/>
              </a:ext>
            </a:extLst>
          </p:cNvPr>
          <p:cNvCxnSpPr>
            <a:cxnSpLocks/>
            <a:stCxn id="12" idx="0"/>
            <a:endCxn id="14" idx="4"/>
          </p:cNvCxnSpPr>
          <p:nvPr/>
        </p:nvCxnSpPr>
        <p:spPr>
          <a:xfrm rot="5400000" flipH="1" flipV="1">
            <a:off x="6646925" y="4677920"/>
            <a:ext cx="433038" cy="2976"/>
          </a:xfrm>
          <a:prstGeom prst="bentConnector3">
            <a:avLst>
              <a:gd name="adj1" fmla="val 50000"/>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矩形 20">
            <a:extLst>
              <a:ext uri="{FF2B5EF4-FFF2-40B4-BE49-F238E27FC236}">
                <a16:creationId xmlns:a16="http://schemas.microsoft.com/office/drawing/2014/main" id="{612A4DDB-93CB-F7A3-CD62-83D6555C1C37}"/>
              </a:ext>
            </a:extLst>
          </p:cNvPr>
          <p:cNvSpPr/>
          <p:nvPr/>
        </p:nvSpPr>
        <p:spPr>
          <a:xfrm>
            <a:off x="9674922" y="3674145"/>
            <a:ext cx="2341897" cy="122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cxnSp>
        <p:nvCxnSpPr>
          <p:cNvPr id="23" name="直接箭头连接符 22">
            <a:extLst>
              <a:ext uri="{FF2B5EF4-FFF2-40B4-BE49-F238E27FC236}">
                <a16:creationId xmlns:a16="http://schemas.microsoft.com/office/drawing/2014/main" id="{1392C2AD-4751-80DD-C502-BC258902FBE2}"/>
              </a:ext>
            </a:extLst>
          </p:cNvPr>
          <p:cNvCxnSpPr>
            <a:stCxn id="14" idx="6"/>
            <a:endCxn id="21" idx="1"/>
          </p:cNvCxnSpPr>
          <p:nvPr/>
        </p:nvCxnSpPr>
        <p:spPr>
          <a:xfrm flipV="1">
            <a:off x="7026292" y="4285986"/>
            <a:ext cx="2648630" cy="198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矩形 23">
            <a:extLst>
              <a:ext uri="{FF2B5EF4-FFF2-40B4-BE49-F238E27FC236}">
                <a16:creationId xmlns:a16="http://schemas.microsoft.com/office/drawing/2014/main" id="{BE8753C2-4385-9045-81D3-E0F53152CA89}"/>
              </a:ext>
            </a:extLst>
          </p:cNvPr>
          <p:cNvSpPr/>
          <p:nvPr/>
        </p:nvSpPr>
        <p:spPr>
          <a:xfrm>
            <a:off x="9674922" y="4040748"/>
            <a:ext cx="2341897"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存储器</a:t>
            </a:r>
          </a:p>
        </p:txBody>
      </p:sp>
      <p:cxnSp>
        <p:nvCxnSpPr>
          <p:cNvPr id="19" name="直接箭头连接符 31">
            <a:extLst>
              <a:ext uri="{FF2B5EF4-FFF2-40B4-BE49-F238E27FC236}">
                <a16:creationId xmlns:a16="http://schemas.microsoft.com/office/drawing/2014/main" id="{3079FF32-3929-79BA-8036-14B2C282EE8A}"/>
              </a:ext>
            </a:extLst>
          </p:cNvPr>
          <p:cNvCxnSpPr>
            <a:cxnSpLocks/>
          </p:cNvCxnSpPr>
          <p:nvPr/>
        </p:nvCxnSpPr>
        <p:spPr>
          <a:xfrm flipV="1">
            <a:off x="8003377" y="2858484"/>
            <a:ext cx="0" cy="433388"/>
          </a:xfrm>
          <a:prstGeom prst="straightConnector1">
            <a:avLst/>
          </a:prstGeom>
          <a:ln w="38100">
            <a:solidFill>
              <a:srgbClr val="00924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32">
            <a:extLst>
              <a:ext uri="{FF2B5EF4-FFF2-40B4-BE49-F238E27FC236}">
                <a16:creationId xmlns:a16="http://schemas.microsoft.com/office/drawing/2014/main" id="{CBAEC6C6-5F62-0A64-7FA8-1B8EED8E9417}"/>
              </a:ext>
            </a:extLst>
          </p:cNvPr>
          <p:cNvCxnSpPr>
            <a:cxnSpLocks/>
          </p:cNvCxnSpPr>
          <p:nvPr/>
        </p:nvCxnSpPr>
        <p:spPr>
          <a:xfrm flipH="1">
            <a:off x="7708139" y="3301396"/>
            <a:ext cx="295238" cy="554"/>
          </a:xfrm>
          <a:prstGeom prst="straightConnector1">
            <a:avLst/>
          </a:prstGeom>
          <a:ln w="38100">
            <a:solidFill>
              <a:srgbClr val="00924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35">
            <a:extLst>
              <a:ext uri="{FF2B5EF4-FFF2-40B4-BE49-F238E27FC236}">
                <a16:creationId xmlns:a16="http://schemas.microsoft.com/office/drawing/2014/main" id="{B673B6B6-A2A6-345C-1B2D-80F5BB531B21}"/>
              </a:ext>
            </a:extLst>
          </p:cNvPr>
          <p:cNvCxnSpPr>
            <a:cxnSpLocks/>
            <a:endCxn id="14" idx="0"/>
          </p:cNvCxnSpPr>
          <p:nvPr/>
        </p:nvCxnSpPr>
        <p:spPr>
          <a:xfrm flipH="1">
            <a:off x="6864932" y="3320271"/>
            <a:ext cx="2579" cy="828584"/>
          </a:xfrm>
          <a:prstGeom prst="straightConnector1">
            <a:avLst/>
          </a:prstGeom>
          <a:ln w="38100">
            <a:solidFill>
              <a:srgbClr val="00924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9F0F42E-AA07-9424-0A1C-2529005E623E}"/>
              </a:ext>
            </a:extLst>
          </p:cNvPr>
          <p:cNvSpPr txBox="1">
            <a:spLocks noChangeArrowheads="1"/>
          </p:cNvSpPr>
          <p:nvPr/>
        </p:nvSpPr>
        <p:spPr bwMode="auto">
          <a:xfrm>
            <a:off x="8074814" y="2898172"/>
            <a:ext cx="21034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dirty="0">
                <a:solidFill>
                  <a:srgbClr val="C00000"/>
                </a:solidFill>
              </a:rPr>
              <a:t>带符号扩展成</a:t>
            </a:r>
            <a:r>
              <a:rPr lang="en-US" altLang="zh-CN" sz="1800" dirty="0">
                <a:solidFill>
                  <a:srgbClr val="C00000"/>
                </a:solidFill>
              </a:rPr>
              <a:t>32</a:t>
            </a:r>
            <a:r>
              <a:rPr lang="zh-CN" altLang="en-US" sz="1800" dirty="0">
                <a:solidFill>
                  <a:srgbClr val="C00000"/>
                </a:solidFill>
              </a:rPr>
              <a:t>位</a:t>
            </a:r>
            <a:endParaRPr lang="en-US" altLang="zh-CN" sz="1800" dirty="0">
              <a:solidFill>
                <a:srgbClr val="C00000"/>
              </a:solidFill>
            </a:endParaRPr>
          </a:p>
          <a:p>
            <a:pPr>
              <a:lnSpc>
                <a:spcPct val="100000"/>
              </a:lnSpc>
              <a:spcBef>
                <a:spcPct val="0"/>
              </a:spcBef>
              <a:buFontTx/>
              <a:buNone/>
            </a:pPr>
            <a:r>
              <a:rPr lang="en-US" altLang="zh-CN" sz="1800" dirty="0">
                <a:solidFill>
                  <a:srgbClr val="C00000"/>
                </a:solidFill>
              </a:rPr>
              <a:t>    </a:t>
            </a:r>
            <a:r>
              <a:rPr lang="zh-CN" altLang="en-US" sz="1800" dirty="0">
                <a:solidFill>
                  <a:srgbClr val="C00000"/>
                </a:solidFill>
              </a:rPr>
              <a:t>并左移</a:t>
            </a:r>
            <a:r>
              <a:rPr lang="en-US" altLang="zh-CN" sz="1800" dirty="0">
                <a:solidFill>
                  <a:srgbClr val="C00000"/>
                </a:solidFill>
              </a:rPr>
              <a:t>2</a:t>
            </a:r>
            <a:r>
              <a:rPr lang="zh-CN" altLang="en-US" sz="1800" dirty="0">
                <a:solidFill>
                  <a:srgbClr val="C00000"/>
                </a:solidFill>
              </a:rPr>
              <a:t>位</a:t>
            </a:r>
          </a:p>
        </p:txBody>
      </p:sp>
      <p:sp>
        <p:nvSpPr>
          <p:cNvPr id="27" name="矩形 26">
            <a:extLst>
              <a:ext uri="{FF2B5EF4-FFF2-40B4-BE49-F238E27FC236}">
                <a16:creationId xmlns:a16="http://schemas.microsoft.com/office/drawing/2014/main" id="{0622E692-F103-677D-68DE-1ED4C96A56CD}"/>
              </a:ext>
            </a:extLst>
          </p:cNvPr>
          <p:cNvSpPr/>
          <p:nvPr/>
        </p:nvSpPr>
        <p:spPr>
          <a:xfrm>
            <a:off x="7063614" y="3166459"/>
            <a:ext cx="644525" cy="260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rPr>
              <a:t>&lt;&lt;2</a:t>
            </a:r>
            <a:endParaRPr lang="zh-CN" altLang="en-US" b="1" dirty="0">
              <a:solidFill>
                <a:schemeClr val="tx1"/>
              </a:solidFill>
            </a:endParaRPr>
          </a:p>
        </p:txBody>
      </p:sp>
      <p:cxnSp>
        <p:nvCxnSpPr>
          <p:cNvPr id="28" name="直接箭头连接符 34">
            <a:extLst>
              <a:ext uri="{FF2B5EF4-FFF2-40B4-BE49-F238E27FC236}">
                <a16:creationId xmlns:a16="http://schemas.microsoft.com/office/drawing/2014/main" id="{3859771C-F5AA-A2E2-3E23-0E733BB6D7C8}"/>
              </a:ext>
            </a:extLst>
          </p:cNvPr>
          <p:cNvCxnSpPr>
            <a:cxnSpLocks/>
          </p:cNvCxnSpPr>
          <p:nvPr/>
        </p:nvCxnSpPr>
        <p:spPr>
          <a:xfrm flipH="1">
            <a:off x="6864932" y="3301396"/>
            <a:ext cx="190500" cy="0"/>
          </a:xfrm>
          <a:prstGeom prst="straightConnector1">
            <a:avLst/>
          </a:prstGeom>
          <a:ln w="38100">
            <a:solidFill>
              <a:srgbClr val="00924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10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animBg="1"/>
      <p:bldP spid="9" grpId="0" animBg="1"/>
      <p:bldP spid="10" grpId="0" animBg="1"/>
      <p:bldP spid="11" grpId="0" animBg="1"/>
      <p:bldP spid="12" grpId="0" animBg="1"/>
      <p:bldP spid="14" grpId="0" animBg="1"/>
      <p:bldP spid="21" grpId="0" animBg="1"/>
      <p:bldP spid="24" grpId="0" animBg="1"/>
      <p:bldP spid="26" grpId="0"/>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23</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439769" y="1286195"/>
            <a:ext cx="11312461" cy="707886"/>
          </a:xfrm>
          <a:prstGeom prst="rect">
            <a:avLst/>
          </a:prstGeom>
          <a:noFill/>
        </p:spPr>
        <p:txBody>
          <a:bodyPr wrap="square" rtlCol="0">
            <a:spAutoFit/>
          </a:bodyPr>
          <a:lstStyle/>
          <a:p>
            <a:pPr algn="just"/>
            <a:r>
              <a:rPr lang="en-US" altLang="zh-CN" sz="1800" b="0" dirty="0">
                <a:latin typeface="+mn-ea"/>
              </a:rPr>
              <a:t>	</a:t>
            </a:r>
            <a:r>
              <a:rPr lang="en-US" altLang="zh-CN" sz="2000" dirty="0">
                <a:latin typeface="Times New Roman" panose="02020603050405020304" pitchFamily="18" charset="0"/>
                <a:cs typeface="Times New Roman" panose="02020603050405020304" pitchFamily="18" charset="0"/>
              </a:rPr>
              <a:t>LoongArch32</a:t>
            </a:r>
            <a:r>
              <a:rPr lang="zh-CN" altLang="en-US" sz="2000" dirty="0">
                <a:latin typeface="Times New Roman" panose="02020603050405020304" pitchFamily="18" charset="0"/>
                <a:cs typeface="Times New Roman" panose="02020603050405020304" pitchFamily="18" charset="0"/>
              </a:rPr>
              <a:t>是龙芯架构指令集的</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位版本，其指令数较少但实现了对计算机基础功能的全部支持，比较适合于教学讲解，下面我们将介绍</a:t>
            </a:r>
            <a:r>
              <a:rPr lang="en-US" altLang="zh-CN" sz="2000" dirty="0">
                <a:latin typeface="Times New Roman" panose="02020603050405020304" pitchFamily="18" charset="0"/>
                <a:cs typeface="Times New Roman" panose="02020603050405020304" pitchFamily="18" charset="0"/>
              </a:rPr>
              <a:t>LoongArch32</a:t>
            </a:r>
            <a:r>
              <a:rPr lang="zh-CN" altLang="en-US" sz="2000" dirty="0">
                <a:latin typeface="Times New Roman" panose="02020603050405020304" pitchFamily="18" charset="0"/>
                <a:cs typeface="Times New Roman" panose="02020603050405020304" pitchFamily="18" charset="0"/>
              </a:rPr>
              <a:t>指令集中的常用指令类型。</a:t>
            </a:r>
            <a:r>
              <a:rPr lang="en-US" altLang="zh-CN" sz="2000" dirty="0">
                <a:latin typeface="+mn-ea"/>
              </a:rPr>
              <a:t>	</a:t>
            </a:r>
            <a:endParaRPr lang="zh-CN" altLang="en-US" dirty="0"/>
          </a:p>
        </p:txBody>
      </p:sp>
      <p:sp>
        <p:nvSpPr>
          <p:cNvPr id="8" name="文本框 7">
            <a:extLst>
              <a:ext uri="{FF2B5EF4-FFF2-40B4-BE49-F238E27FC236}">
                <a16:creationId xmlns:a16="http://schemas.microsoft.com/office/drawing/2014/main" id="{72132B49-9FF3-B48C-7D8F-39879A22FCEB}"/>
              </a:ext>
            </a:extLst>
          </p:cNvPr>
          <p:cNvSpPr txBox="1"/>
          <p:nvPr/>
        </p:nvSpPr>
        <p:spPr>
          <a:xfrm>
            <a:off x="381632" y="2099983"/>
            <a:ext cx="11312461" cy="3693319"/>
          </a:xfrm>
          <a:prstGeom prst="rect">
            <a:avLst/>
          </a:prstGeom>
          <a:noFill/>
        </p:spPr>
        <p:txBody>
          <a:bodyPr wrap="square" rtlCol="0">
            <a:spAutoFit/>
          </a:bodyPr>
          <a:lstStyle/>
          <a:p>
            <a:pPr algn="just"/>
            <a:r>
              <a:rPr lang="en-US" altLang="zh-CN" sz="1800" b="0" dirty="0">
                <a:latin typeface="+mn-ea"/>
              </a:rPr>
              <a:t>	</a:t>
            </a:r>
            <a:r>
              <a:rPr lang="en-US" altLang="zh-CN" sz="2400" b="1" dirty="0">
                <a:latin typeface="+mn-ea"/>
              </a:rPr>
              <a:t>1.</a:t>
            </a:r>
            <a:r>
              <a:rPr lang="zh-CN" altLang="en-US" sz="2400" b="1" dirty="0">
                <a:latin typeface="+mn-ea"/>
              </a:rPr>
              <a:t>数据处理指令</a:t>
            </a:r>
            <a:endParaRPr lang="en-US" altLang="zh-CN" sz="2400" b="1" dirty="0">
              <a:latin typeface="+mn-ea"/>
            </a:endParaRPr>
          </a:p>
          <a:p>
            <a:pPr algn="just"/>
            <a:r>
              <a:rPr lang="en-US" altLang="zh-CN" sz="2000" b="1" dirty="0">
                <a:latin typeface="+mn-ea"/>
              </a:rPr>
              <a:t>	 </a:t>
            </a:r>
            <a:r>
              <a:rPr lang="zh-CN" altLang="en-US" sz="2000" dirty="0">
                <a:latin typeface="+mn-ea"/>
              </a:rPr>
              <a:t>数据处理指令主要包括加减乘除，逻辑运算和符号扩展等针对数据运算和处理的指令，也是所有指令集中必不可少的基础指令类型。</a:t>
            </a:r>
            <a:endParaRPr lang="en-US" altLang="zh-CN" sz="2000" dirty="0">
              <a:latin typeface="+mn-ea"/>
            </a:endParaRPr>
          </a:p>
          <a:p>
            <a:pPr algn="just"/>
            <a:r>
              <a:rPr lang="en-US" altLang="zh-CN" sz="2000" dirty="0">
                <a:latin typeface="+mn-ea"/>
              </a:rPr>
              <a:t>	</a:t>
            </a:r>
          </a:p>
          <a:p>
            <a:pPr marL="800100" lvl="1" indent="-342900" algn="just">
              <a:buFont typeface="Wingdings" pitchFamily="2" charset="2"/>
              <a:buChar char="Ø"/>
            </a:pPr>
            <a:r>
              <a:rPr lang="en-US" altLang="zh-CN" dirty="0"/>
              <a:t>ADD.W</a:t>
            </a:r>
            <a:r>
              <a:rPr lang="zh-CN" altLang="zh-CN" dirty="0"/>
              <a:t>寄存器加法指令</a:t>
            </a:r>
            <a:r>
              <a:rPr lang="zh-CN" altLang="zh-CN" sz="2000" dirty="0"/>
              <a:t> </a:t>
            </a:r>
            <a:endParaRPr lang="en-US" altLang="zh-CN" sz="2000" dirty="0"/>
          </a:p>
          <a:p>
            <a:r>
              <a:rPr lang="en-US" altLang="zh-CN" dirty="0"/>
              <a:t>	</a:t>
            </a:r>
            <a:r>
              <a:rPr lang="zh-CN" altLang="zh-CN" dirty="0"/>
              <a:t>指令格式：</a:t>
            </a:r>
            <a:r>
              <a:rPr lang="en-US" altLang="zh-CN" dirty="0" err="1"/>
              <a:t>add.w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r>
              <a:rPr lang="en-US" altLang="zh-CN" dirty="0"/>
              <a:t>				</a:t>
            </a:r>
            <a:endParaRPr lang="zh-CN" altLang="zh-CN" dirty="0"/>
          </a:p>
          <a:p>
            <a:r>
              <a:rPr lang="en-US" altLang="zh-CN" dirty="0"/>
              <a:t>	</a:t>
            </a:r>
            <a:r>
              <a:rPr lang="zh-CN" altLang="zh-CN" dirty="0"/>
              <a:t>指令功能：</a:t>
            </a:r>
            <a:r>
              <a:rPr lang="en-US" altLang="zh-CN" dirty="0"/>
              <a:t>ADD.W</a:t>
            </a:r>
            <a:r>
              <a:rPr lang="zh-CN" altLang="zh-CN" dirty="0"/>
              <a:t>将通用寄存器</a:t>
            </a:r>
            <a:r>
              <a:rPr lang="en-US" altLang="zh-CN" dirty="0" err="1"/>
              <a:t>rj</a:t>
            </a:r>
            <a:r>
              <a:rPr lang="zh-CN" altLang="zh-CN" dirty="0"/>
              <a:t>中的</a:t>
            </a:r>
            <a:r>
              <a:rPr lang="en-US" altLang="zh-CN" dirty="0"/>
              <a:t>[31:0]</a:t>
            </a:r>
            <a:r>
              <a:rPr lang="zh-CN" altLang="zh-CN" dirty="0"/>
              <a:t>位数据加上通用寄存器</a:t>
            </a:r>
            <a:r>
              <a:rPr lang="en-US" altLang="zh-CN" dirty="0" err="1"/>
              <a:t>rk</a:t>
            </a:r>
            <a:r>
              <a:rPr lang="zh-CN" altLang="zh-CN" dirty="0"/>
              <a:t>中的</a:t>
            </a:r>
            <a:r>
              <a:rPr lang="en-US" altLang="zh-CN" dirty="0"/>
              <a:t>[31:0] </a:t>
            </a:r>
            <a:r>
              <a:rPr lang="zh-CN" altLang="zh-CN" dirty="0"/>
              <a:t>位数据，所得结果的</a:t>
            </a:r>
            <a:r>
              <a:rPr lang="en-US" altLang="zh-CN" dirty="0"/>
              <a:t>[31:0]	</a:t>
            </a:r>
            <a:r>
              <a:rPr lang="zh-CN" altLang="zh-CN" dirty="0"/>
              <a:t>位符号扩展后写入通用寄存器</a:t>
            </a:r>
            <a:r>
              <a:rPr lang="en-US" altLang="zh-CN" dirty="0" err="1"/>
              <a:t>rd</a:t>
            </a:r>
            <a:r>
              <a:rPr lang="zh-CN" altLang="zh-CN" dirty="0"/>
              <a:t>中，即</a:t>
            </a:r>
            <a:r>
              <a:rPr lang="en-US" altLang="zh-CN" dirty="0" err="1"/>
              <a:t>rd</a:t>
            </a:r>
            <a:r>
              <a:rPr lang="en-US" altLang="zh-CN" dirty="0"/>
              <a:t>=</a:t>
            </a:r>
            <a:r>
              <a:rPr lang="en-US" altLang="zh-CN" dirty="0" err="1"/>
              <a:t>rj+rk</a:t>
            </a:r>
            <a:r>
              <a:rPr lang="zh-CN" altLang="zh-CN" dirty="0"/>
              <a:t>。</a:t>
            </a:r>
          </a:p>
          <a:p>
            <a:r>
              <a:rPr lang="en-US" altLang="zh-CN" dirty="0"/>
              <a:t>	</a:t>
            </a:r>
            <a:r>
              <a:rPr lang="zh-CN" altLang="zh-CN" dirty="0"/>
              <a:t>例如：</a:t>
            </a:r>
          </a:p>
          <a:p>
            <a:r>
              <a:rPr lang="en-US" altLang="zh-CN" dirty="0"/>
              <a:t>	</a:t>
            </a:r>
            <a:r>
              <a:rPr lang="en-US" altLang="zh-CN" dirty="0" err="1"/>
              <a:t>add.w</a:t>
            </a:r>
            <a:r>
              <a:rPr lang="en-US" altLang="zh-CN" dirty="0"/>
              <a:t>	  r5, r6, r7	</a:t>
            </a:r>
            <a:r>
              <a:rPr lang="zh-CN" altLang="zh-CN" dirty="0"/>
              <a:t>；</a:t>
            </a:r>
            <a:r>
              <a:rPr lang="zh-CN" altLang="en-US" dirty="0"/>
              <a:t>   </a:t>
            </a:r>
            <a:r>
              <a:rPr lang="en-US" altLang="zh-CN" dirty="0"/>
              <a:t>r5=r6+r7</a:t>
            </a:r>
            <a:endParaRPr lang="zh-CN" altLang="zh-CN" dirty="0"/>
          </a:p>
          <a:p>
            <a:pPr lvl="1" algn="just"/>
            <a:endParaRPr lang="en-US" altLang="zh-CN" sz="2000" dirty="0">
              <a:latin typeface="+mn-ea"/>
            </a:endParaRPr>
          </a:p>
          <a:p>
            <a:pPr algn="just"/>
            <a:r>
              <a:rPr lang="en-US" altLang="zh-CN" sz="2000" dirty="0">
                <a:latin typeface="+mn-ea"/>
              </a:rPr>
              <a:t>	</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807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fade">
                                      <p:cBhvr>
                                        <p:cTn id="30" dur="500"/>
                                        <p:tgtEl>
                                          <p:spTgt spid="8">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Effect transition="in" filter="fade">
                                      <p:cBhvr>
                                        <p:cTn id="33" dur="500"/>
                                        <p:tgtEl>
                                          <p:spTgt spid="8">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24</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74754" y="1114331"/>
            <a:ext cx="11312461" cy="5509200"/>
          </a:xfrm>
          <a:prstGeom prst="rect">
            <a:avLst/>
          </a:prstGeom>
          <a:noFill/>
        </p:spPr>
        <p:txBody>
          <a:bodyPr wrap="square" rtlCol="0">
            <a:spAutoFit/>
          </a:bodyPr>
          <a:lstStyle/>
          <a:p>
            <a:pPr algn="just"/>
            <a:r>
              <a:rPr lang="en-US" altLang="zh-CN" sz="1800" b="0" dirty="0">
                <a:latin typeface="+mn-ea"/>
              </a:rPr>
              <a:t>	</a:t>
            </a:r>
            <a:r>
              <a:rPr lang="en-US" altLang="zh-CN" sz="2400" b="1" dirty="0">
                <a:latin typeface="+mn-ea"/>
              </a:rPr>
              <a:t>1.</a:t>
            </a:r>
            <a:r>
              <a:rPr lang="zh-CN" altLang="en-US" sz="2400" b="1" dirty="0">
                <a:latin typeface="+mn-ea"/>
              </a:rPr>
              <a:t>数据处理指令</a:t>
            </a:r>
            <a:r>
              <a:rPr lang="en-US" altLang="zh-CN" sz="2000" dirty="0">
                <a:latin typeface="+mn-ea"/>
              </a:rPr>
              <a:t>	</a:t>
            </a:r>
          </a:p>
          <a:p>
            <a:pPr marL="800100" lvl="1" indent="-342900" algn="just">
              <a:buFont typeface="Wingdings" pitchFamily="2" charset="2"/>
              <a:buChar char="Ø"/>
            </a:pPr>
            <a:r>
              <a:rPr lang="en-US" altLang="zh-CN" dirty="0"/>
              <a:t>ADDI.W	</a:t>
            </a:r>
            <a:r>
              <a:rPr lang="zh-CN" altLang="zh-CN" dirty="0"/>
              <a:t>带立即数的加法指令</a:t>
            </a:r>
          </a:p>
          <a:p>
            <a:r>
              <a:rPr lang="en-US" altLang="zh-CN" dirty="0"/>
              <a:t>	</a:t>
            </a:r>
            <a:r>
              <a:rPr lang="zh-CN" altLang="zh-CN" dirty="0"/>
              <a:t>指令格式：</a:t>
            </a:r>
            <a:r>
              <a:rPr lang="en-US" altLang="zh-CN" dirty="0" err="1"/>
              <a:t>addi.w</a:t>
            </a:r>
            <a:r>
              <a:rPr lang="en-US" altLang="zh-CN" dirty="0"/>
              <a:t>   </a:t>
            </a:r>
            <a:r>
              <a:rPr lang="en-US" altLang="zh-CN" dirty="0" err="1"/>
              <a:t>rd</a:t>
            </a:r>
            <a:r>
              <a:rPr lang="en-US" altLang="zh-CN" dirty="0"/>
              <a:t>, </a:t>
            </a:r>
            <a:r>
              <a:rPr lang="en-US" altLang="zh-CN" dirty="0" err="1"/>
              <a:t>rj</a:t>
            </a:r>
            <a:r>
              <a:rPr lang="en-US" altLang="zh-CN" dirty="0"/>
              <a:t>, si12        </a:t>
            </a:r>
            <a:endParaRPr lang="zh-CN" altLang="zh-CN" dirty="0"/>
          </a:p>
          <a:p>
            <a:r>
              <a:rPr lang="en-US" altLang="zh-CN" dirty="0"/>
              <a:t>	</a:t>
            </a:r>
            <a:r>
              <a:rPr lang="zh-CN" altLang="zh-CN" dirty="0"/>
              <a:t>指令功能：</a:t>
            </a:r>
            <a:r>
              <a:rPr lang="en-US" altLang="zh-CN" dirty="0"/>
              <a:t>ADDI.W</a:t>
            </a:r>
            <a:r>
              <a:rPr lang="zh-CN" altLang="zh-CN" dirty="0"/>
              <a:t>将通用寄存器</a:t>
            </a:r>
            <a:r>
              <a:rPr lang="en-US" altLang="zh-CN" dirty="0" err="1"/>
              <a:t>rj</a:t>
            </a:r>
            <a:r>
              <a:rPr lang="zh-CN" altLang="zh-CN" dirty="0"/>
              <a:t>中的</a:t>
            </a:r>
            <a:r>
              <a:rPr lang="en-US" altLang="zh-CN" dirty="0"/>
              <a:t>[31:0]</a:t>
            </a:r>
            <a:r>
              <a:rPr lang="zh-CN" altLang="zh-CN" dirty="0"/>
              <a:t>位数据加上</a:t>
            </a:r>
            <a:r>
              <a:rPr lang="en-US" altLang="zh-CN" dirty="0"/>
              <a:t>12</a:t>
            </a:r>
            <a:r>
              <a:rPr lang="zh-CN" altLang="zh-CN" dirty="0"/>
              <a:t>比特立即数</a:t>
            </a:r>
            <a:r>
              <a:rPr lang="en-US" altLang="zh-CN" dirty="0"/>
              <a:t>si12</a:t>
            </a:r>
            <a:r>
              <a:rPr lang="zh-CN" altLang="zh-CN" dirty="0"/>
              <a:t>符号扩展后的</a:t>
            </a:r>
            <a:r>
              <a:rPr lang="en-US" altLang="zh-CN" dirty="0"/>
              <a:t>32</a:t>
            </a:r>
            <a:r>
              <a:rPr lang="zh-CN" altLang="zh-CN" dirty="0"/>
              <a:t>位数据，所得</a:t>
            </a:r>
            <a:r>
              <a:rPr lang="en-US" altLang="zh-CN" dirty="0"/>
              <a:t>	</a:t>
            </a:r>
            <a:r>
              <a:rPr lang="zh-CN" altLang="zh-CN" dirty="0"/>
              <a:t>结果的</a:t>
            </a:r>
            <a:r>
              <a:rPr lang="en-US" altLang="zh-CN" dirty="0"/>
              <a:t>[31:0]</a:t>
            </a:r>
            <a:r>
              <a:rPr lang="zh-CN" altLang="zh-CN" dirty="0"/>
              <a:t>位符号扩展后写入通用寄存器</a:t>
            </a:r>
            <a:r>
              <a:rPr lang="en-US" altLang="zh-CN" dirty="0" err="1"/>
              <a:t>rd</a:t>
            </a:r>
            <a:r>
              <a:rPr lang="zh-CN" altLang="zh-CN" dirty="0"/>
              <a:t>中。该指令执行时不会对溢出情况做任何特殊处理。</a:t>
            </a:r>
            <a:endParaRPr lang="en-US" altLang="zh-CN" dirty="0"/>
          </a:p>
          <a:p>
            <a:endParaRPr lang="zh-CN" altLang="zh-CN" dirty="0"/>
          </a:p>
          <a:p>
            <a:r>
              <a:rPr lang="en-US" altLang="zh-CN" dirty="0"/>
              <a:t>	</a:t>
            </a:r>
            <a:r>
              <a:rPr lang="zh-CN" altLang="zh-CN" dirty="0"/>
              <a:t>例如：</a:t>
            </a:r>
          </a:p>
          <a:p>
            <a:r>
              <a:rPr lang="en-US" altLang="zh-CN" dirty="0"/>
              <a:t>	</a:t>
            </a:r>
            <a:r>
              <a:rPr lang="en-US" altLang="zh-CN" dirty="0" err="1"/>
              <a:t>addi.w</a:t>
            </a:r>
            <a:r>
              <a:rPr lang="en-US" altLang="zh-CN" dirty="0"/>
              <a:t>   r5, r6</a:t>
            </a:r>
            <a:r>
              <a:rPr lang="en-US" altLang="zh-CN"/>
              <a:t>, 5</a:t>
            </a:r>
            <a:r>
              <a:rPr lang="zh-CN" altLang="zh-CN"/>
              <a:t>；</a:t>
            </a:r>
            <a:r>
              <a:rPr lang="zh-CN" altLang="en-US"/>
              <a:t>  </a:t>
            </a:r>
            <a:r>
              <a:rPr lang="en-US" altLang="zh-CN" dirty="0"/>
              <a:t>r5=r6+5</a:t>
            </a:r>
          </a:p>
          <a:p>
            <a:endParaRPr lang="en-US" altLang="zh-CN" dirty="0"/>
          </a:p>
          <a:p>
            <a:pPr marL="742950" lvl="1" indent="-285750">
              <a:buFont typeface="Wingdings" pitchFamily="2" charset="2"/>
              <a:buChar char="Ø"/>
            </a:pPr>
            <a:r>
              <a:rPr lang="en-US" altLang="zh-CN" dirty="0"/>
              <a:t>SUB.W</a:t>
            </a:r>
            <a:r>
              <a:rPr lang="zh-CN" altLang="zh-CN" dirty="0"/>
              <a:t>寄存器减法指令</a:t>
            </a:r>
            <a:endParaRPr lang="en-US" altLang="zh-CN" dirty="0"/>
          </a:p>
          <a:p>
            <a:r>
              <a:rPr lang="en-US" altLang="zh-CN" dirty="0"/>
              <a:t>	</a:t>
            </a:r>
            <a:r>
              <a:rPr lang="zh-CN" altLang="zh-CN" dirty="0"/>
              <a:t>指令格式：</a:t>
            </a:r>
            <a:r>
              <a:rPr lang="en-US" altLang="zh-CN" dirty="0" err="1"/>
              <a:t>sub.w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r>
              <a:rPr lang="en-US" altLang="zh-CN" dirty="0"/>
              <a:t>				</a:t>
            </a:r>
            <a:endParaRPr lang="zh-CN" altLang="zh-CN" dirty="0"/>
          </a:p>
          <a:p>
            <a:r>
              <a:rPr lang="en-US" altLang="zh-CN" dirty="0"/>
              <a:t>	</a:t>
            </a:r>
            <a:r>
              <a:rPr lang="zh-CN" altLang="zh-CN" dirty="0"/>
              <a:t>指令功能：</a:t>
            </a:r>
            <a:r>
              <a:rPr lang="en-US" altLang="zh-CN" dirty="0"/>
              <a:t>SUB.W</a:t>
            </a:r>
            <a:r>
              <a:rPr lang="zh-CN" altLang="zh-CN" dirty="0"/>
              <a:t>将通用寄存器</a:t>
            </a:r>
            <a:r>
              <a:rPr lang="en-US" altLang="zh-CN" dirty="0" err="1"/>
              <a:t>rj</a:t>
            </a:r>
            <a:r>
              <a:rPr lang="zh-CN" altLang="zh-CN" dirty="0"/>
              <a:t>中的</a:t>
            </a:r>
            <a:r>
              <a:rPr lang="en-US" altLang="zh-CN" dirty="0"/>
              <a:t>[31:0]</a:t>
            </a:r>
            <a:r>
              <a:rPr lang="zh-CN" altLang="zh-CN" dirty="0"/>
              <a:t>位数据减去通用寄存器</a:t>
            </a:r>
            <a:r>
              <a:rPr lang="en-US" altLang="zh-CN" dirty="0" err="1"/>
              <a:t>rk</a:t>
            </a:r>
            <a:r>
              <a:rPr lang="zh-CN" altLang="zh-CN" dirty="0"/>
              <a:t>中的</a:t>
            </a:r>
            <a:r>
              <a:rPr lang="en-US" altLang="zh-CN" dirty="0"/>
              <a:t>[31:0] </a:t>
            </a:r>
            <a:r>
              <a:rPr lang="zh-CN" altLang="zh-CN" dirty="0"/>
              <a:t>位数据，所得结果的</a:t>
            </a:r>
            <a:r>
              <a:rPr lang="en-US" altLang="zh-CN" dirty="0"/>
              <a:t>[31:0]	</a:t>
            </a:r>
            <a:r>
              <a:rPr lang="zh-CN" altLang="zh-CN" dirty="0"/>
              <a:t>位符号扩展后写入通用寄存器</a:t>
            </a:r>
            <a:r>
              <a:rPr lang="en-US" altLang="zh-CN" dirty="0" err="1"/>
              <a:t>rd</a:t>
            </a:r>
            <a:r>
              <a:rPr lang="zh-CN" altLang="zh-CN" dirty="0"/>
              <a:t>中，即</a:t>
            </a:r>
            <a:r>
              <a:rPr lang="en-US" altLang="zh-CN" dirty="0" err="1"/>
              <a:t>rd</a:t>
            </a:r>
            <a:r>
              <a:rPr lang="en-US" altLang="zh-CN" dirty="0"/>
              <a:t>=</a:t>
            </a:r>
            <a:r>
              <a:rPr lang="en-US" altLang="zh-CN" dirty="0" err="1"/>
              <a:t>rj-rk</a:t>
            </a:r>
            <a:r>
              <a:rPr lang="zh-CN" altLang="zh-CN" dirty="0"/>
              <a:t>。</a:t>
            </a:r>
          </a:p>
          <a:p>
            <a:r>
              <a:rPr lang="en-US" altLang="zh-CN" dirty="0"/>
              <a:t>	</a:t>
            </a:r>
            <a:r>
              <a:rPr lang="zh-CN" altLang="zh-CN" dirty="0"/>
              <a:t>例如：</a:t>
            </a:r>
          </a:p>
          <a:p>
            <a:r>
              <a:rPr lang="en-US" altLang="zh-CN" dirty="0"/>
              <a:t>	</a:t>
            </a:r>
            <a:r>
              <a:rPr lang="en-US" altLang="zh-CN" dirty="0" err="1"/>
              <a:t>sub.w</a:t>
            </a:r>
            <a:r>
              <a:rPr lang="en-US" altLang="zh-CN" dirty="0"/>
              <a:t>   r5, r6, r7				</a:t>
            </a:r>
            <a:r>
              <a:rPr lang="zh-CN" altLang="zh-CN" dirty="0"/>
              <a:t>；</a:t>
            </a:r>
            <a:r>
              <a:rPr lang="en-US" altLang="zh-CN" dirty="0"/>
              <a:t>r5=r6-r7</a:t>
            </a:r>
            <a:endParaRPr lang="zh-CN" altLang="zh-CN" dirty="0"/>
          </a:p>
          <a:p>
            <a:pPr lvl="1"/>
            <a:endParaRPr lang="zh-CN" altLang="zh-CN" dirty="0"/>
          </a:p>
          <a:p>
            <a:pPr marL="285750" indent="-285750">
              <a:buFont typeface="Wingdings" pitchFamily="2" charset="2"/>
              <a:buChar char="Ø"/>
            </a:pPr>
            <a:endParaRPr lang="zh-CN" altLang="zh-CN" dirty="0"/>
          </a:p>
          <a:p>
            <a:pPr lvl="1" algn="just"/>
            <a:endParaRPr lang="en-US" altLang="zh-CN" sz="2000" dirty="0">
              <a:latin typeface="+mn-ea"/>
            </a:endParaRPr>
          </a:p>
          <a:p>
            <a:pPr algn="just"/>
            <a:r>
              <a:rPr lang="en-US" altLang="zh-CN" sz="2000" dirty="0">
                <a:latin typeface="+mn-ea"/>
              </a:rPr>
              <a:t>	</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765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6" end="16"/>
                                            </p:txEl>
                                          </p:spTgt>
                                        </p:tgtEl>
                                        <p:attrNameLst>
                                          <p:attrName>style.visibility</p:attrName>
                                        </p:attrNameLst>
                                      </p:cBhvr>
                                      <p:to>
                                        <p:strVal val="visible"/>
                                      </p:to>
                                    </p:set>
                                    <p:animEffect transition="in" filter="fade">
                                      <p:cBhvr>
                                        <p:cTn id="15" dur="500"/>
                                        <p:tgtEl>
                                          <p:spTgt spid="8">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25</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74754" y="1114331"/>
            <a:ext cx="11312461" cy="5509200"/>
          </a:xfrm>
          <a:prstGeom prst="rect">
            <a:avLst/>
          </a:prstGeom>
          <a:noFill/>
        </p:spPr>
        <p:txBody>
          <a:bodyPr wrap="square" rtlCol="0">
            <a:spAutoFit/>
          </a:bodyPr>
          <a:lstStyle/>
          <a:p>
            <a:pPr algn="just"/>
            <a:r>
              <a:rPr lang="en-US" altLang="zh-CN" sz="1800" b="0" dirty="0">
                <a:latin typeface="+mn-ea"/>
              </a:rPr>
              <a:t>	</a:t>
            </a:r>
            <a:r>
              <a:rPr lang="en-US" altLang="zh-CN" sz="2400" b="1" dirty="0">
                <a:latin typeface="+mn-ea"/>
              </a:rPr>
              <a:t>1.</a:t>
            </a:r>
            <a:r>
              <a:rPr lang="zh-CN" altLang="en-US" sz="2400" b="1" dirty="0">
                <a:latin typeface="+mn-ea"/>
              </a:rPr>
              <a:t>数据处理指令</a:t>
            </a:r>
            <a:r>
              <a:rPr lang="en-US" altLang="zh-CN" sz="2000" dirty="0">
                <a:latin typeface="+mn-ea"/>
              </a:rPr>
              <a:t>	</a:t>
            </a:r>
          </a:p>
          <a:p>
            <a:pPr marL="800100" lvl="1" indent="-342900" algn="just">
              <a:buFont typeface="Wingdings" pitchFamily="2" charset="2"/>
              <a:buChar char="Ø"/>
            </a:pPr>
            <a:r>
              <a:rPr lang="en-US" altLang="zh-CN" dirty="0"/>
              <a:t>MUL.W,MULH.W[U]</a:t>
            </a:r>
            <a:r>
              <a:rPr lang="zh-CN" altLang="zh-CN" dirty="0"/>
              <a:t>乘法指令</a:t>
            </a:r>
          </a:p>
          <a:p>
            <a:r>
              <a:rPr lang="en-US" altLang="zh-CN" dirty="0"/>
              <a:t>	</a:t>
            </a:r>
            <a:r>
              <a:rPr lang="zh-CN" altLang="zh-CN" dirty="0"/>
              <a:t>指令格式：</a:t>
            </a:r>
            <a:r>
              <a:rPr lang="en-US" altLang="zh-CN" dirty="0" err="1"/>
              <a:t>mul.w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en-US" altLang="zh-CN" dirty="0" err="1"/>
              <a:t>mulh.w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en-US" altLang="zh-CN" dirty="0" err="1"/>
              <a:t>mulh.wu</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zh-CN" altLang="zh-CN" dirty="0"/>
              <a:t>指令功能：</a:t>
            </a:r>
            <a:r>
              <a:rPr lang="en-US" altLang="zh-CN" dirty="0"/>
              <a:t>MUL.W</a:t>
            </a:r>
            <a:r>
              <a:rPr lang="zh-CN" altLang="zh-CN" dirty="0"/>
              <a:t>指令将通用寄存器</a:t>
            </a:r>
            <a:r>
              <a:rPr lang="en-US" altLang="zh-CN" dirty="0" err="1"/>
              <a:t>rj</a:t>
            </a:r>
            <a:r>
              <a:rPr lang="zh-CN" altLang="zh-CN" dirty="0"/>
              <a:t>中的数据与通用寄存器</a:t>
            </a:r>
            <a:r>
              <a:rPr lang="en-US" altLang="zh-CN" dirty="0" err="1"/>
              <a:t>rk</a:t>
            </a:r>
            <a:r>
              <a:rPr lang="zh-CN" altLang="zh-CN" dirty="0"/>
              <a:t>中的数据进行相乘，乘积结果的</a:t>
            </a:r>
            <a:r>
              <a:rPr lang="en-US" altLang="zh-CN" dirty="0"/>
              <a:t>[31:0]</a:t>
            </a:r>
            <a:r>
              <a:rPr lang="zh-CN" altLang="zh-CN" dirty="0"/>
              <a:t>位数据写入通用寄存器</a:t>
            </a:r>
            <a:r>
              <a:rPr lang="en-US" altLang="zh-CN" dirty="0" err="1"/>
              <a:t>rd</a:t>
            </a:r>
            <a:r>
              <a:rPr lang="zh-CN" altLang="zh-CN" dirty="0"/>
              <a:t>中。</a:t>
            </a:r>
            <a:r>
              <a:rPr lang="en-US" altLang="zh-CN" dirty="0"/>
              <a:t>MULH.W</a:t>
            </a:r>
            <a:r>
              <a:rPr lang="zh-CN" altLang="zh-CN" dirty="0"/>
              <a:t>将寄存器</a:t>
            </a:r>
            <a:r>
              <a:rPr lang="en-US" altLang="zh-CN" dirty="0" err="1"/>
              <a:t>rj</a:t>
            </a:r>
            <a:r>
              <a:rPr lang="zh-CN" altLang="zh-CN" dirty="0"/>
              <a:t>和</a:t>
            </a:r>
            <a:r>
              <a:rPr lang="en-US" altLang="zh-CN" dirty="0" err="1"/>
              <a:t>rk</a:t>
            </a:r>
            <a:r>
              <a:rPr lang="zh-CN" altLang="zh-CN" dirty="0"/>
              <a:t>中的数据视为有符号数进行相乘，乘积结果的</a:t>
            </a:r>
            <a:r>
              <a:rPr lang="en-US" altLang="zh-CN" dirty="0"/>
              <a:t>[63:32]</a:t>
            </a:r>
            <a:r>
              <a:rPr lang="zh-CN" altLang="zh-CN" dirty="0"/>
              <a:t>位数据写入通用寄存器</a:t>
            </a:r>
            <a:r>
              <a:rPr lang="en-US" altLang="zh-CN" dirty="0" err="1"/>
              <a:t>rd</a:t>
            </a:r>
            <a:r>
              <a:rPr lang="zh-CN" altLang="zh-CN" dirty="0"/>
              <a:t>中。</a:t>
            </a:r>
            <a:r>
              <a:rPr lang="en-US" altLang="zh-CN" dirty="0"/>
              <a:t>MULH.WU</a:t>
            </a:r>
            <a:r>
              <a:rPr lang="zh-CN" altLang="zh-CN" dirty="0"/>
              <a:t>则是将</a:t>
            </a:r>
            <a:r>
              <a:rPr lang="en-US" altLang="zh-CN" dirty="0" err="1"/>
              <a:t>rj</a:t>
            </a:r>
            <a:r>
              <a:rPr lang="zh-CN" altLang="zh-CN" dirty="0"/>
              <a:t>和</a:t>
            </a:r>
            <a:r>
              <a:rPr lang="en-US" altLang="zh-CN" dirty="0" err="1"/>
              <a:t>rk</a:t>
            </a:r>
            <a:r>
              <a:rPr lang="zh-CN" altLang="zh-CN" dirty="0"/>
              <a:t>中的数据视作无符号数进行相乘，乘积结果的</a:t>
            </a:r>
            <a:r>
              <a:rPr lang="en-US" altLang="zh-CN" dirty="0"/>
              <a:t>[63:32]</a:t>
            </a:r>
            <a:r>
              <a:rPr lang="zh-CN" altLang="zh-CN" dirty="0"/>
              <a:t>位写入通用寄存器</a:t>
            </a:r>
            <a:r>
              <a:rPr lang="en-US" altLang="zh-CN" dirty="0" err="1"/>
              <a:t>rd</a:t>
            </a:r>
            <a:r>
              <a:rPr lang="zh-CN" altLang="zh-CN" dirty="0"/>
              <a:t>中。</a:t>
            </a:r>
          </a:p>
          <a:p>
            <a:r>
              <a:rPr lang="en-US" altLang="zh-CN" dirty="0"/>
              <a:t>	</a:t>
            </a:r>
            <a:r>
              <a:rPr lang="zh-CN" altLang="zh-CN" dirty="0"/>
              <a:t>例如：</a:t>
            </a:r>
          </a:p>
          <a:p>
            <a:r>
              <a:rPr lang="en-US" altLang="zh-CN" dirty="0"/>
              <a:t>	</a:t>
            </a:r>
            <a:r>
              <a:rPr lang="en-US" altLang="zh-CN" dirty="0" err="1"/>
              <a:t>mul.w</a:t>
            </a:r>
            <a:r>
              <a:rPr lang="en-US" altLang="zh-CN" dirty="0"/>
              <a:t>   r4, r5, r6	</a:t>
            </a:r>
            <a:r>
              <a:rPr lang="zh-CN" altLang="zh-CN" dirty="0"/>
              <a:t>；将</a:t>
            </a:r>
            <a:r>
              <a:rPr lang="en-US" altLang="zh-CN" dirty="0"/>
              <a:t>r5</a:t>
            </a:r>
            <a:r>
              <a:rPr lang="zh-CN" altLang="zh-CN" dirty="0"/>
              <a:t>和</a:t>
            </a:r>
            <a:r>
              <a:rPr lang="en-US" altLang="zh-CN" dirty="0"/>
              <a:t>r6</a:t>
            </a:r>
            <a:r>
              <a:rPr lang="zh-CN" altLang="zh-CN" dirty="0"/>
              <a:t>中的数据进行相乘，乘积结果的</a:t>
            </a:r>
            <a:r>
              <a:rPr lang="en-US" altLang="zh-CN" dirty="0"/>
              <a:t>[31:0]</a:t>
            </a:r>
            <a:r>
              <a:rPr lang="zh-CN" altLang="zh-CN" dirty="0"/>
              <a:t>位写入</a:t>
            </a:r>
            <a:r>
              <a:rPr lang="en-US" altLang="zh-CN" dirty="0"/>
              <a:t>r4</a:t>
            </a:r>
            <a:endParaRPr lang="zh-CN" altLang="zh-CN" dirty="0"/>
          </a:p>
          <a:p>
            <a:r>
              <a:rPr lang="en-US" altLang="zh-CN" dirty="0"/>
              <a:t>	</a:t>
            </a:r>
            <a:r>
              <a:rPr lang="en-US" altLang="zh-CN" dirty="0" err="1"/>
              <a:t>mulh.w</a:t>
            </a:r>
            <a:r>
              <a:rPr lang="en-US" altLang="zh-CN" dirty="0"/>
              <a:t>  r4, r5, r6	</a:t>
            </a:r>
            <a:r>
              <a:rPr lang="zh-CN" altLang="zh-CN" dirty="0"/>
              <a:t>；将</a:t>
            </a:r>
            <a:r>
              <a:rPr lang="en-US" altLang="zh-CN" dirty="0"/>
              <a:t>r5</a:t>
            </a:r>
            <a:r>
              <a:rPr lang="zh-CN" altLang="zh-CN" dirty="0"/>
              <a:t>和</a:t>
            </a:r>
            <a:r>
              <a:rPr lang="en-US" altLang="zh-CN" dirty="0"/>
              <a:t>r6</a:t>
            </a:r>
            <a:r>
              <a:rPr lang="zh-CN" altLang="zh-CN" dirty="0"/>
              <a:t>中的数据当作有符号数进行相乘，乘积的</a:t>
            </a:r>
            <a:r>
              <a:rPr lang="en-US" altLang="zh-CN" dirty="0"/>
              <a:t>[63:32]</a:t>
            </a:r>
            <a:endParaRPr lang="zh-CN" altLang="zh-CN" dirty="0"/>
          </a:p>
          <a:p>
            <a:r>
              <a:rPr lang="zh-CN" altLang="zh-CN" dirty="0"/>
              <a:t>位写入</a:t>
            </a:r>
            <a:r>
              <a:rPr lang="en-US" altLang="zh-CN" dirty="0"/>
              <a:t>r4</a:t>
            </a:r>
            <a:r>
              <a:rPr lang="zh-CN" altLang="zh-CN" dirty="0"/>
              <a:t>。</a:t>
            </a:r>
          </a:p>
          <a:p>
            <a:r>
              <a:rPr lang="en-US" altLang="zh-CN" dirty="0"/>
              <a:t>	</a:t>
            </a:r>
            <a:r>
              <a:rPr lang="en-US" altLang="zh-CN" dirty="0" err="1"/>
              <a:t>mulh.wu</a:t>
            </a:r>
            <a:r>
              <a:rPr lang="en-US" altLang="zh-CN" dirty="0"/>
              <a:t> r4,r5,r6	</a:t>
            </a:r>
            <a:r>
              <a:rPr lang="zh-CN" altLang="zh-CN" dirty="0"/>
              <a:t>；</a:t>
            </a:r>
            <a:r>
              <a:rPr lang="en-US" altLang="zh-CN" dirty="0"/>
              <a:t>r5</a:t>
            </a:r>
            <a:r>
              <a:rPr lang="zh-CN" altLang="zh-CN" dirty="0"/>
              <a:t>，</a:t>
            </a:r>
            <a:r>
              <a:rPr lang="en-US" altLang="zh-CN" dirty="0"/>
              <a:t>r6</a:t>
            </a:r>
            <a:r>
              <a:rPr lang="zh-CN" altLang="zh-CN" dirty="0"/>
              <a:t>当作无符号数进行相乘，结果的</a:t>
            </a:r>
            <a:r>
              <a:rPr lang="en-US" altLang="zh-CN" dirty="0"/>
              <a:t>[63</a:t>
            </a:r>
            <a:r>
              <a:rPr lang="zh-CN" altLang="zh-CN" dirty="0"/>
              <a:t>：</a:t>
            </a:r>
            <a:r>
              <a:rPr lang="en-US" altLang="zh-CN" dirty="0"/>
              <a:t>32]</a:t>
            </a:r>
            <a:r>
              <a:rPr lang="zh-CN" altLang="zh-CN" dirty="0"/>
              <a:t>位存入</a:t>
            </a:r>
            <a:r>
              <a:rPr lang="en-US" altLang="zh-CN" dirty="0"/>
              <a:t>r4</a:t>
            </a:r>
            <a:r>
              <a:rPr lang="zh-CN" altLang="zh-CN" dirty="0"/>
              <a:t>。</a:t>
            </a:r>
          </a:p>
          <a:p>
            <a:endParaRPr lang="en-US" altLang="zh-CN" dirty="0"/>
          </a:p>
          <a:p>
            <a:pPr lvl="1"/>
            <a:endParaRPr lang="zh-CN" altLang="zh-CN" dirty="0"/>
          </a:p>
          <a:p>
            <a:pPr marL="285750" indent="-285750">
              <a:buFont typeface="Wingdings" pitchFamily="2" charset="2"/>
              <a:buChar char="Ø"/>
            </a:pPr>
            <a:endParaRPr lang="zh-CN" altLang="zh-CN" dirty="0"/>
          </a:p>
          <a:p>
            <a:pPr lvl="1" algn="just"/>
            <a:endParaRPr lang="en-US" altLang="zh-CN" sz="2000" dirty="0">
              <a:latin typeface="+mn-ea"/>
            </a:endParaRPr>
          </a:p>
          <a:p>
            <a:pPr algn="just"/>
            <a:r>
              <a:rPr lang="en-US" altLang="zh-CN" sz="2000" dirty="0">
                <a:latin typeface="+mn-ea"/>
              </a:rPr>
              <a:t>	</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454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5" end="15"/>
                                            </p:txEl>
                                          </p:spTgt>
                                        </p:tgtEl>
                                        <p:attrNameLst>
                                          <p:attrName>style.visibility</p:attrName>
                                        </p:attrNameLst>
                                      </p:cBhvr>
                                      <p:to>
                                        <p:strVal val="visible"/>
                                      </p:to>
                                    </p:set>
                                    <p:animEffect transition="in" filter="fade">
                                      <p:cBhvr>
                                        <p:cTn id="15"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26</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74754" y="1114331"/>
            <a:ext cx="11312461" cy="6617196"/>
          </a:xfrm>
          <a:prstGeom prst="rect">
            <a:avLst/>
          </a:prstGeom>
          <a:noFill/>
        </p:spPr>
        <p:txBody>
          <a:bodyPr wrap="square" rtlCol="0">
            <a:spAutoFit/>
          </a:bodyPr>
          <a:lstStyle/>
          <a:p>
            <a:pPr algn="just"/>
            <a:r>
              <a:rPr lang="en-US" altLang="zh-CN" sz="1800" b="0" dirty="0">
                <a:latin typeface="+mn-ea"/>
              </a:rPr>
              <a:t>	</a:t>
            </a:r>
            <a:r>
              <a:rPr lang="en-US" altLang="zh-CN" sz="2400" b="1" dirty="0">
                <a:latin typeface="+mn-ea"/>
              </a:rPr>
              <a:t>1.</a:t>
            </a:r>
            <a:r>
              <a:rPr lang="zh-CN" altLang="en-US" sz="2400" b="1" dirty="0">
                <a:latin typeface="+mn-ea"/>
              </a:rPr>
              <a:t>数据处理指令</a:t>
            </a:r>
            <a:r>
              <a:rPr lang="en-US" altLang="zh-CN" sz="2000" dirty="0">
                <a:latin typeface="+mn-ea"/>
              </a:rPr>
              <a:t>	</a:t>
            </a:r>
          </a:p>
          <a:p>
            <a:pPr marL="800100" lvl="1" indent="-342900" algn="just">
              <a:buFont typeface="Wingdings" pitchFamily="2" charset="2"/>
              <a:buChar char="Ø"/>
            </a:pPr>
            <a:r>
              <a:rPr lang="en-US" altLang="zh-CN" dirty="0"/>
              <a:t>DIV.W[U]</a:t>
            </a:r>
            <a:r>
              <a:rPr lang="zh-CN" altLang="zh-CN" dirty="0"/>
              <a:t>除法指令 </a:t>
            </a:r>
          </a:p>
          <a:p>
            <a:r>
              <a:rPr lang="en-US" altLang="zh-CN" dirty="0"/>
              <a:t>	</a:t>
            </a:r>
            <a:r>
              <a:rPr lang="zh-CN" altLang="zh-CN" dirty="0"/>
              <a:t>指令格式</a:t>
            </a:r>
            <a:r>
              <a:rPr lang="en-US" altLang="zh-CN" dirty="0"/>
              <a:t>:</a:t>
            </a:r>
            <a:r>
              <a:rPr lang="en-US" altLang="zh-CN" dirty="0" err="1"/>
              <a:t>div.w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en-US" altLang="zh-CN" dirty="0" err="1"/>
              <a:t>div.wu</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zh-CN" altLang="zh-CN" dirty="0"/>
              <a:t>指令功能</a:t>
            </a:r>
            <a:r>
              <a:rPr lang="en-US" altLang="zh-CN" dirty="0"/>
              <a:t>:</a:t>
            </a:r>
            <a:r>
              <a:rPr lang="zh-CN" altLang="zh-CN" dirty="0"/>
              <a:t>两种指令都是将通用寄存器</a:t>
            </a:r>
            <a:r>
              <a:rPr lang="en-US" altLang="zh-CN" dirty="0" err="1"/>
              <a:t>rj</a:t>
            </a:r>
            <a:r>
              <a:rPr lang="zh-CN" altLang="zh-CN" dirty="0"/>
              <a:t>中的数据除以通用寄存器</a:t>
            </a:r>
            <a:r>
              <a:rPr lang="en-US" altLang="zh-CN" dirty="0" err="1"/>
              <a:t>rk</a:t>
            </a:r>
            <a:r>
              <a:rPr lang="zh-CN" altLang="zh-CN" dirty="0"/>
              <a:t>中的数据</a:t>
            </a:r>
            <a:r>
              <a:rPr lang="en-US" altLang="zh-CN" dirty="0"/>
              <a:t>,</a:t>
            </a:r>
            <a:r>
              <a:rPr lang="zh-CN" altLang="zh-CN" dirty="0"/>
              <a:t>所得的商写入通用寄存器</a:t>
            </a:r>
            <a:r>
              <a:rPr lang="en-US" altLang="zh-CN" dirty="0" err="1"/>
              <a:t>rd</a:t>
            </a:r>
            <a:r>
              <a:rPr lang="zh-CN" altLang="zh-CN" dirty="0"/>
              <a:t>中</a:t>
            </a:r>
            <a:r>
              <a:rPr lang="en-US" altLang="zh-CN" dirty="0"/>
              <a:t>.</a:t>
            </a:r>
            <a:r>
              <a:rPr lang="zh-CN" altLang="zh-CN" dirty="0"/>
              <a:t>区别就是</a:t>
            </a:r>
            <a:r>
              <a:rPr lang="en-US" altLang="zh-CN" dirty="0" err="1"/>
              <a:t>div.wu</a:t>
            </a:r>
            <a:r>
              <a:rPr lang="zh-CN" altLang="zh-CN" dirty="0"/>
              <a:t>将数据当作无符号数进行计算</a:t>
            </a:r>
            <a:r>
              <a:rPr lang="en-US" altLang="zh-CN" dirty="0"/>
              <a:t>,</a:t>
            </a:r>
            <a:r>
              <a:rPr lang="zh-CN" altLang="zh-CN" dirty="0"/>
              <a:t>而</a:t>
            </a:r>
            <a:r>
              <a:rPr lang="en-US" altLang="zh-CN" dirty="0" err="1"/>
              <a:t>div.w</a:t>
            </a:r>
            <a:r>
              <a:rPr lang="zh-CN" altLang="zh-CN" dirty="0"/>
              <a:t>将数据当作有符号数进行计算</a:t>
            </a:r>
            <a:r>
              <a:rPr lang="zh-CN" altLang="en-US" dirty="0"/>
              <a:t>。</a:t>
            </a:r>
            <a:r>
              <a:rPr lang="zh-CN" altLang="zh-CN" dirty="0"/>
              <a:t>同时当除数是</a:t>
            </a:r>
            <a:r>
              <a:rPr lang="en-US" altLang="zh-CN" dirty="0"/>
              <a:t>0</a:t>
            </a:r>
            <a:r>
              <a:rPr lang="zh-CN" altLang="zh-CN" dirty="0"/>
              <a:t>时，指令的运行结果可以是任意值，且不会因此触发任何异常。</a:t>
            </a:r>
          </a:p>
          <a:p>
            <a:r>
              <a:rPr lang="en-US" altLang="zh-CN" dirty="0"/>
              <a:t>	</a:t>
            </a:r>
            <a:r>
              <a:rPr lang="zh-CN" altLang="zh-CN" dirty="0"/>
              <a:t>例如</a:t>
            </a:r>
            <a:r>
              <a:rPr lang="en-US" altLang="zh-CN" dirty="0"/>
              <a:t>:</a:t>
            </a:r>
            <a:endParaRPr lang="zh-CN" altLang="zh-CN" dirty="0"/>
          </a:p>
          <a:p>
            <a:r>
              <a:rPr lang="en-US" altLang="zh-CN" dirty="0"/>
              <a:t>	</a:t>
            </a:r>
            <a:r>
              <a:rPr lang="en-US" altLang="zh-CN" dirty="0" err="1"/>
              <a:t>div.w</a:t>
            </a:r>
            <a:r>
              <a:rPr lang="en-US" altLang="zh-CN" dirty="0"/>
              <a:t>	r4, r5, r6	</a:t>
            </a:r>
            <a:r>
              <a:rPr lang="zh-CN" altLang="zh-CN" dirty="0"/>
              <a:t>；假设</a:t>
            </a:r>
            <a:r>
              <a:rPr lang="en-US" altLang="zh-CN" dirty="0"/>
              <a:t>r5</a:t>
            </a:r>
            <a:r>
              <a:rPr lang="zh-CN" altLang="zh-CN" dirty="0"/>
              <a:t>等于</a:t>
            </a:r>
            <a:r>
              <a:rPr lang="en-US" altLang="zh-CN" dirty="0"/>
              <a:t>4</a:t>
            </a:r>
            <a:r>
              <a:rPr lang="zh-CN" altLang="zh-CN" dirty="0"/>
              <a:t>，</a:t>
            </a:r>
            <a:r>
              <a:rPr lang="en-US" altLang="zh-CN" dirty="0"/>
              <a:t>r6</a:t>
            </a:r>
            <a:r>
              <a:rPr lang="zh-CN" altLang="zh-CN" dirty="0"/>
              <a:t>等于</a:t>
            </a:r>
            <a:r>
              <a:rPr lang="en-US" altLang="zh-CN" dirty="0"/>
              <a:t>1</a:t>
            </a:r>
            <a:r>
              <a:rPr lang="zh-CN" altLang="zh-CN" dirty="0"/>
              <a:t>，则指令运行结束后</a:t>
            </a:r>
            <a:r>
              <a:rPr lang="en-US" altLang="zh-CN" dirty="0"/>
              <a:t>r4</a:t>
            </a:r>
            <a:r>
              <a:rPr lang="zh-CN" altLang="zh-CN" dirty="0"/>
              <a:t>等于</a:t>
            </a:r>
            <a:r>
              <a:rPr lang="en-US" altLang="zh-CN" dirty="0"/>
              <a:t>4</a:t>
            </a:r>
            <a:r>
              <a:rPr lang="zh-CN" altLang="zh-CN" dirty="0"/>
              <a:t>。</a:t>
            </a:r>
          </a:p>
          <a:p>
            <a:pPr marL="285750" indent="-285750">
              <a:buFont typeface="Wingdings" pitchFamily="2" charset="2"/>
              <a:buChar char="Ø"/>
            </a:pPr>
            <a:endParaRPr lang="en-US" altLang="zh-CN" dirty="0"/>
          </a:p>
          <a:p>
            <a:pPr marL="742950" lvl="1" indent="-285750">
              <a:buFont typeface="Wingdings" pitchFamily="2" charset="2"/>
              <a:buChar char="Ø"/>
            </a:pPr>
            <a:r>
              <a:rPr lang="en-US" altLang="zh-CN" dirty="0"/>
              <a:t>MOD.W[U]</a:t>
            </a:r>
            <a:r>
              <a:rPr lang="zh-CN" altLang="zh-CN" dirty="0"/>
              <a:t>取余指令</a:t>
            </a:r>
          </a:p>
          <a:p>
            <a:r>
              <a:rPr lang="en-US" altLang="zh-CN" dirty="0"/>
              <a:t>	</a:t>
            </a:r>
            <a:r>
              <a:rPr lang="zh-CN" altLang="zh-CN" dirty="0"/>
              <a:t>指令格式：</a:t>
            </a:r>
            <a:r>
              <a:rPr lang="en-US" altLang="zh-CN" dirty="0" err="1"/>
              <a:t>mod.w</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en-US" altLang="zh-CN" dirty="0" err="1"/>
              <a:t>mod.wu</a:t>
            </a:r>
            <a:r>
              <a:rPr lang="en-US" altLang="zh-CN" dirty="0"/>
              <a:t>  </a:t>
            </a:r>
            <a:r>
              <a:rPr lang="en-US" altLang="zh-CN" dirty="0" err="1"/>
              <a:t>rd</a:t>
            </a:r>
            <a:r>
              <a:rPr lang="en-US" altLang="zh-CN" dirty="0"/>
              <a:t>, </a:t>
            </a:r>
            <a:r>
              <a:rPr lang="en-US" altLang="zh-CN" dirty="0" err="1"/>
              <a:t>rj</a:t>
            </a:r>
            <a:r>
              <a:rPr lang="en-US" altLang="zh-CN" dirty="0"/>
              <a:t>, </a:t>
            </a:r>
            <a:r>
              <a:rPr lang="en-US" altLang="zh-CN" dirty="0" err="1"/>
              <a:t>rk</a:t>
            </a:r>
            <a:endParaRPr lang="zh-CN" altLang="zh-CN" dirty="0"/>
          </a:p>
          <a:p>
            <a:r>
              <a:rPr lang="en-US" altLang="zh-CN" dirty="0"/>
              <a:t>	</a:t>
            </a:r>
            <a:r>
              <a:rPr lang="zh-CN" altLang="zh-CN" dirty="0"/>
              <a:t>指令功能：</a:t>
            </a:r>
            <a:r>
              <a:rPr lang="en-US" altLang="zh-CN" dirty="0"/>
              <a:t>MOD.W</a:t>
            </a:r>
            <a:r>
              <a:rPr lang="zh-CN" altLang="zh-CN" dirty="0"/>
              <a:t>指令将</a:t>
            </a:r>
            <a:r>
              <a:rPr lang="en-US" altLang="zh-CN" dirty="0" err="1"/>
              <a:t>rj</a:t>
            </a:r>
            <a:r>
              <a:rPr lang="zh-CN" altLang="zh-CN" dirty="0"/>
              <a:t>和</a:t>
            </a:r>
            <a:r>
              <a:rPr lang="en-US" altLang="zh-CN" dirty="0" err="1"/>
              <a:t>rk</a:t>
            </a:r>
            <a:r>
              <a:rPr lang="zh-CN" altLang="zh-CN" dirty="0"/>
              <a:t>中的数据当作有符号数进行操作，</a:t>
            </a:r>
            <a:r>
              <a:rPr lang="en-US" altLang="zh-CN" dirty="0"/>
              <a:t>MOD.WU</a:t>
            </a:r>
            <a:r>
              <a:rPr lang="zh-CN" altLang="zh-CN" dirty="0"/>
              <a:t>将其当作无符号数进行操作。两条指令都会将</a:t>
            </a:r>
            <a:r>
              <a:rPr lang="en-US" altLang="zh-CN" dirty="0" err="1"/>
              <a:t>rj</a:t>
            </a:r>
            <a:r>
              <a:rPr lang="zh-CN" altLang="zh-CN" dirty="0"/>
              <a:t>中的数据除以通用寄存器</a:t>
            </a:r>
            <a:r>
              <a:rPr lang="en-US" altLang="zh-CN" dirty="0" err="1"/>
              <a:t>rk</a:t>
            </a:r>
            <a:r>
              <a:rPr lang="zh-CN" altLang="zh-CN" dirty="0"/>
              <a:t>中的数据，所得的余数写入通用寄存器</a:t>
            </a:r>
            <a:r>
              <a:rPr lang="en-US" altLang="zh-CN" dirty="0" err="1"/>
              <a:t>rd</a:t>
            </a:r>
            <a:r>
              <a:rPr lang="zh-CN" altLang="zh-CN" dirty="0"/>
              <a:t>中。同时每一对求商</a:t>
            </a:r>
            <a:r>
              <a:rPr lang="en-US" altLang="zh-CN" dirty="0"/>
              <a:t>/</a:t>
            </a:r>
            <a:r>
              <a:rPr lang="zh-CN" altLang="zh-CN" dirty="0"/>
              <a:t>余数的指令对（</a:t>
            </a:r>
            <a:r>
              <a:rPr lang="en-US" altLang="zh-CN" dirty="0"/>
              <a:t>DIV.W/MOD.W,DIV,WU/MOD.WU</a:t>
            </a:r>
            <a:r>
              <a:rPr lang="zh-CN" altLang="zh-CN" dirty="0"/>
              <a:t>）的运算结果都满足余数与被除数的符号一致且余数的绝对值小于除数的绝对值。</a:t>
            </a:r>
          </a:p>
          <a:p>
            <a:r>
              <a:rPr lang="en-US" altLang="zh-CN" dirty="0"/>
              <a:t>	</a:t>
            </a:r>
            <a:r>
              <a:rPr lang="zh-CN" altLang="zh-CN" dirty="0"/>
              <a:t>例如：</a:t>
            </a:r>
          </a:p>
          <a:p>
            <a:r>
              <a:rPr lang="en-US" altLang="zh-CN" dirty="0"/>
              <a:t>	</a:t>
            </a:r>
            <a:r>
              <a:rPr lang="en-US" altLang="zh-CN" dirty="0" err="1"/>
              <a:t>mod.w</a:t>
            </a:r>
            <a:r>
              <a:rPr lang="en-US" altLang="zh-CN" dirty="0"/>
              <a:t>	r4, r5, r6	</a:t>
            </a:r>
            <a:r>
              <a:rPr lang="zh-CN" altLang="zh-CN" dirty="0"/>
              <a:t>；假设</a:t>
            </a:r>
            <a:r>
              <a:rPr lang="en-US" altLang="zh-CN" dirty="0"/>
              <a:t>r5</a:t>
            </a:r>
            <a:r>
              <a:rPr lang="zh-CN" altLang="zh-CN" dirty="0"/>
              <a:t>等于</a:t>
            </a:r>
            <a:r>
              <a:rPr lang="en-US" altLang="zh-CN" dirty="0"/>
              <a:t>5,r6</a:t>
            </a:r>
            <a:r>
              <a:rPr lang="zh-CN" altLang="zh-CN" dirty="0"/>
              <a:t>等于</a:t>
            </a:r>
            <a:r>
              <a:rPr lang="en-US" altLang="zh-CN" dirty="0"/>
              <a:t>6</a:t>
            </a:r>
            <a:r>
              <a:rPr lang="zh-CN" altLang="zh-CN" dirty="0"/>
              <a:t>，则指令运行结束后</a:t>
            </a:r>
            <a:r>
              <a:rPr lang="en-US" altLang="zh-CN" dirty="0"/>
              <a:t>r4</a:t>
            </a:r>
            <a:r>
              <a:rPr lang="zh-CN" altLang="zh-CN" dirty="0"/>
              <a:t>等于</a:t>
            </a:r>
            <a:r>
              <a:rPr lang="en-US" altLang="zh-CN" dirty="0"/>
              <a:t>5</a:t>
            </a:r>
            <a:r>
              <a:rPr lang="zh-CN" altLang="zh-CN" dirty="0"/>
              <a:t>。</a:t>
            </a:r>
            <a:endParaRPr lang="en-US" altLang="zh-CN" dirty="0"/>
          </a:p>
          <a:p>
            <a:pPr lvl="1"/>
            <a:endParaRPr lang="zh-CN" altLang="zh-CN" dirty="0"/>
          </a:p>
          <a:p>
            <a:pPr marL="285750" indent="-285750">
              <a:buFont typeface="Wingdings" pitchFamily="2" charset="2"/>
              <a:buChar char="Ø"/>
            </a:pPr>
            <a:endParaRPr lang="zh-CN" altLang="zh-CN" dirty="0"/>
          </a:p>
          <a:p>
            <a:pPr lvl="1" algn="just"/>
            <a:endParaRPr lang="en-US" altLang="zh-CN" sz="2000" dirty="0">
              <a:latin typeface="+mn-ea"/>
            </a:endParaRPr>
          </a:p>
          <a:p>
            <a:pPr algn="just"/>
            <a:r>
              <a:rPr lang="en-US" altLang="zh-CN" sz="2000" dirty="0">
                <a:latin typeface="+mn-ea"/>
              </a:rPr>
              <a:t>	</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40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7" end="17"/>
                                            </p:txEl>
                                          </p:spTgt>
                                        </p:tgtEl>
                                        <p:attrNameLst>
                                          <p:attrName>style.visibility</p:attrName>
                                        </p:attrNameLst>
                                      </p:cBhvr>
                                      <p:to>
                                        <p:strVal val="visible"/>
                                      </p:to>
                                    </p:set>
                                    <p:animEffect transition="in" filter="fade">
                                      <p:cBhvr>
                                        <p:cTn id="15" dur="500"/>
                                        <p:tgtEl>
                                          <p:spTgt spid="8">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27</a:t>
            </a:fld>
            <a:endParaRPr lang="zh-CN" altLang="en-US"/>
          </a:p>
        </p:txBody>
      </p:sp>
      <p:sp>
        <p:nvSpPr>
          <p:cNvPr id="7" name="文本框 6">
            <a:extLst>
              <a:ext uri="{FF2B5EF4-FFF2-40B4-BE49-F238E27FC236}">
                <a16:creationId xmlns:a16="http://schemas.microsoft.com/office/drawing/2014/main" id="{D49EC63E-04A2-5CBB-235D-0E7B7ADA959E}"/>
              </a:ext>
            </a:extLst>
          </p:cNvPr>
          <p:cNvSpPr txBox="1"/>
          <p:nvPr/>
        </p:nvSpPr>
        <p:spPr>
          <a:xfrm>
            <a:off x="439769" y="1286195"/>
            <a:ext cx="11312461" cy="1015663"/>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想一想，计算机支持的运算模式十分复杂，那么像开根号，求对数等更复杂的运算方式在精简指令集机器上是怎么实现的呢？然后自己尝试编写一段代码计算一下平方差公式</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立即数装载指令：</a:t>
            </a:r>
            <a:r>
              <a:rPr lang="en-US" altLang="zh-CN" sz="2000" dirty="0">
                <a:latin typeface="Times New Roman" panose="02020603050405020304" pitchFamily="18" charset="0"/>
                <a:cs typeface="Times New Roman" panose="02020603050405020304" pitchFamily="18" charset="0"/>
              </a:rPr>
              <a:t>lu12i.w  rd,si20)</a:t>
            </a:r>
            <a:r>
              <a:rPr lang="zh-CN" altLang="en-US" sz="2000" dirty="0">
                <a:latin typeface="Times New Roman" panose="02020603050405020304" pitchFamily="18" charset="0"/>
                <a:cs typeface="Times New Roman" panose="02020603050405020304" pitchFamily="18" charset="0"/>
              </a:rPr>
              <a:t>。</a:t>
            </a:r>
            <a:r>
              <a:rPr lang="en-US" altLang="zh-CN" sz="2000" dirty="0">
                <a:latin typeface="+mn-ea"/>
              </a:rPr>
              <a:t>	</a:t>
            </a:r>
            <a:endParaRPr lang="zh-CN" altLang="en-US" dirty="0"/>
          </a:p>
        </p:txBody>
      </p:sp>
      <p:sp>
        <p:nvSpPr>
          <p:cNvPr id="9" name="文本框 8">
            <a:extLst>
              <a:ext uri="{FF2B5EF4-FFF2-40B4-BE49-F238E27FC236}">
                <a16:creationId xmlns:a16="http://schemas.microsoft.com/office/drawing/2014/main" id="{F3420568-1A40-99FF-2392-E09B6B1FD78D}"/>
              </a:ext>
            </a:extLst>
          </p:cNvPr>
          <p:cNvSpPr txBox="1"/>
          <p:nvPr/>
        </p:nvSpPr>
        <p:spPr>
          <a:xfrm>
            <a:off x="381631" y="2826503"/>
            <a:ext cx="11312461" cy="707886"/>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在精简指令集计算机中，像开根，求对数等更复杂一些的运算方式，都是通过泰勒公式等数学手段</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将其转换成加减乘除等基础运算</a:t>
            </a:r>
            <a:r>
              <a:rPr lang="zh-CN" altLang="en-US" sz="2000" dirty="0">
                <a:latin typeface="Times New Roman" panose="02020603050405020304" pitchFamily="18" charset="0"/>
                <a:cs typeface="Times New Roman" panose="02020603050405020304" pitchFamily="18" charset="0"/>
              </a:rPr>
              <a:t>的方式实现的。</a:t>
            </a:r>
            <a:endParaRPr lang="zh-CN" altLang="en-US" dirty="0"/>
          </a:p>
        </p:txBody>
      </p:sp>
      <p:pic>
        <p:nvPicPr>
          <p:cNvPr id="3" name="图片 2">
            <a:extLst>
              <a:ext uri="{FF2B5EF4-FFF2-40B4-BE49-F238E27FC236}">
                <a16:creationId xmlns:a16="http://schemas.microsoft.com/office/drawing/2014/main" id="{16A471C1-430B-1036-8417-1A0CE8B70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1662" y="3456935"/>
            <a:ext cx="40576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080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78947-21AE-6854-69BF-E1EA99F70541}"/>
              </a:ext>
            </a:extLst>
          </p:cNvPr>
          <p:cNvSpPr>
            <a:spLocks noGrp="1"/>
          </p:cNvSpPr>
          <p:nvPr>
            <p:ph type="title"/>
          </p:nvPr>
        </p:nvSpPr>
        <p:spPr>
          <a:xfrm>
            <a:off x="0" y="312885"/>
            <a:ext cx="12192000" cy="684114"/>
          </a:xfrm>
        </p:spPr>
        <p:txBody>
          <a:bodyPr/>
          <a:lstStyle/>
          <a:p>
            <a:r>
              <a:rPr kumimoji="1" lang="zh-CN" altLang="en-US" dirty="0"/>
              <a:t>编程练习</a:t>
            </a:r>
          </a:p>
        </p:txBody>
      </p:sp>
      <p:sp>
        <p:nvSpPr>
          <p:cNvPr id="3" name="灯片编号占位符 2">
            <a:extLst>
              <a:ext uri="{FF2B5EF4-FFF2-40B4-BE49-F238E27FC236}">
                <a16:creationId xmlns:a16="http://schemas.microsoft.com/office/drawing/2014/main" id="{BDAB676B-EEFA-3A7E-34F8-3418BBFBBB84}"/>
              </a:ext>
            </a:extLst>
          </p:cNvPr>
          <p:cNvSpPr>
            <a:spLocks noGrp="1"/>
          </p:cNvSpPr>
          <p:nvPr>
            <p:ph type="sldNum" sz="quarter" idx="10"/>
          </p:nvPr>
        </p:nvSpPr>
        <p:spPr/>
        <p:txBody>
          <a:bodyPr/>
          <a:lstStyle/>
          <a:p>
            <a:fld id="{4235D990-D27F-4F2C-9FEA-C8DF9BEEB4E2}" type="slidenum">
              <a:rPr lang="zh-CN" altLang="en-US" smtClean="0"/>
              <a:t>28</a:t>
            </a:fld>
            <a:endParaRPr lang="zh-CN" altLang="en-US"/>
          </a:p>
        </p:txBody>
      </p:sp>
      <p:sp>
        <p:nvSpPr>
          <p:cNvPr id="6" name="文本框 5">
            <a:extLst>
              <a:ext uri="{FF2B5EF4-FFF2-40B4-BE49-F238E27FC236}">
                <a16:creationId xmlns:a16="http://schemas.microsoft.com/office/drawing/2014/main" id="{BD64D7A0-A6FF-1124-BAFE-2600C36993F3}"/>
              </a:ext>
            </a:extLst>
          </p:cNvPr>
          <p:cNvSpPr txBox="1"/>
          <p:nvPr/>
        </p:nvSpPr>
        <p:spPr>
          <a:xfrm>
            <a:off x="191627" y="1118568"/>
            <a:ext cx="11312461" cy="2349361"/>
          </a:xfrm>
          <a:prstGeom prst="rect">
            <a:avLst/>
          </a:prstGeom>
          <a:noFill/>
        </p:spPr>
        <p:txBody>
          <a:bodyPr wrap="square" rtlCol="0">
            <a:spAutoFit/>
          </a:bodyPr>
          <a:lstStyle/>
          <a:p>
            <a:pPr marL="285750" indent="-285750" algn="just">
              <a:buFont typeface="Wingdings" pitchFamily="2" charset="2"/>
              <a:buChar char="Ø"/>
            </a:pPr>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平方差公式</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a+b</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)*(a-b)</a:t>
            </a:r>
            <a:r>
              <a:rPr lang="en-US" altLang="zh-CN" sz="2000" dirty="0">
                <a:latin typeface="+mn-ea"/>
              </a:rPr>
              <a:t>=a</a:t>
            </a:r>
            <a:r>
              <a:rPr lang="en-US" altLang="zh-CN" sz="2000" baseline="30000" dirty="0">
                <a:latin typeface="+mn-ea"/>
              </a:rPr>
              <a:t>2</a:t>
            </a:r>
            <a:r>
              <a:rPr lang="en-US" altLang="zh-CN" sz="2000" dirty="0">
                <a:latin typeface="+mn-ea"/>
              </a:rPr>
              <a:t>-b</a:t>
            </a:r>
            <a:r>
              <a:rPr lang="en-US" altLang="zh-CN" sz="2000" baseline="30000" dirty="0">
                <a:latin typeface="+mn-ea"/>
              </a:rPr>
              <a:t>2</a:t>
            </a:r>
          </a:p>
          <a:p>
            <a:pPr marL="285750" indent="-285750" algn="just">
              <a:buFont typeface="Wingdings" pitchFamily="2" charset="2"/>
              <a:buChar char="Ø"/>
            </a:pPr>
            <a:endParaRPr lang="en-US" altLang="zh-CN" sz="2000" baseline="30000" dirty="0">
              <a:latin typeface="+mn-ea"/>
            </a:endParaRPr>
          </a:p>
          <a:p>
            <a:pPr marL="285750" indent="-285750" algn="just">
              <a:buFont typeface="Wingdings" pitchFamily="2" charset="2"/>
              <a:buChar char="Ø"/>
            </a:pPr>
            <a:endParaRPr lang="zh-CN" altLang="en-US" sz="2000" baseline="30000" dirty="0"/>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ld.w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r2,r0,0		#</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将</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装载到寄存器</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r2</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中，</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在内存中的起始地址为</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0</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ld.w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r3,r0,32		#</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将</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b</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装载到寄存器</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r3</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中，</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b</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在内存中的起始地址为</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32</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mul.w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r4,r2,r2      	#r4=r2*r2=a*a=</a:t>
            </a:r>
            <a:r>
              <a:rPr lang="en-US" altLang="zh-CN" sz="2000" dirty="0">
                <a:latin typeface="+mn-ea"/>
              </a:rPr>
              <a:t>a</a:t>
            </a:r>
            <a:r>
              <a:rPr lang="en-US" altLang="zh-CN" sz="2000" baseline="30000" dirty="0">
                <a:latin typeface="+mn-ea"/>
              </a:rPr>
              <a:t>2</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mul.w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r5,r3,r3		#r5=r3*r3=b*b=</a:t>
            </a:r>
            <a:r>
              <a:rPr lang="en-US" altLang="zh-CN" sz="2000" dirty="0">
                <a:latin typeface="+mn-ea"/>
              </a:rPr>
              <a:t>b</a:t>
            </a:r>
            <a:r>
              <a:rPr lang="en-US" altLang="zh-CN" sz="2000" baseline="30000" dirty="0">
                <a:latin typeface="+mn-ea"/>
              </a:rPr>
              <a:t>2</a:t>
            </a:r>
            <a:endParaRPr lang="zh-CN" altLang="en-US" sz="2000" baseline="30000" dirty="0"/>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sub.w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r6,r4,r5		#r6=r4-r5=</a:t>
            </a:r>
            <a:r>
              <a:rPr lang="en-US" altLang="zh-CN" sz="2000" dirty="0">
                <a:latin typeface="+mn-ea"/>
              </a:rPr>
              <a:t>a</a:t>
            </a:r>
            <a:r>
              <a:rPr lang="en-US" altLang="zh-CN" sz="2000" baseline="30000" dirty="0">
                <a:latin typeface="+mn-ea"/>
              </a:rPr>
              <a:t>2</a:t>
            </a:r>
            <a:r>
              <a:rPr lang="en-US" altLang="zh-CN" sz="2000" dirty="0">
                <a:latin typeface="+mn-ea"/>
              </a:rPr>
              <a:t>-b</a:t>
            </a:r>
            <a:r>
              <a:rPr lang="en-US" altLang="zh-CN" sz="2000" baseline="30000" dirty="0">
                <a:latin typeface="+mn-ea"/>
              </a:rPr>
              <a:t>2</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p>
        </p:txBody>
      </p:sp>
    </p:spTree>
    <p:extLst>
      <p:ext uri="{BB962C8B-B14F-4D97-AF65-F5344CB8AC3E}">
        <p14:creationId xmlns:p14="http://schemas.microsoft.com/office/powerpoint/2010/main" val="25084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29</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439769" y="1024218"/>
            <a:ext cx="11312461" cy="6247864"/>
          </a:xfrm>
          <a:prstGeom prst="rect">
            <a:avLst/>
          </a:prstGeom>
          <a:noFill/>
        </p:spPr>
        <p:txBody>
          <a:bodyPr wrap="square" rtlCol="0">
            <a:spAutoFit/>
          </a:bodyPr>
          <a:lstStyle/>
          <a:p>
            <a:pPr algn="just"/>
            <a:r>
              <a:rPr lang="zh-CN" altLang="en-US" sz="2000" dirty="0">
                <a:latin typeface="+mn-ea"/>
              </a:rPr>
              <a:t>逻辑运算指令：</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逻辑与指令：</a:t>
            </a:r>
            <a:endParaRPr lang="en-US" altLang="zh-CN" sz="2000" dirty="0">
              <a:latin typeface="+mn-ea"/>
            </a:endParaRPr>
          </a:p>
          <a:p>
            <a:pPr algn="just"/>
            <a:r>
              <a:rPr lang="en-US" altLang="zh-CN" sz="2000" dirty="0">
                <a:latin typeface="+mn-ea"/>
              </a:rPr>
              <a:t>		</a:t>
            </a:r>
            <a:r>
              <a:rPr lang="pt-BR" altLang="zh-CN" sz="2000" dirty="0">
                <a:latin typeface="Times New Roman" panose="02020603050405020304" pitchFamily="18" charset="0"/>
                <a:cs typeface="Times New Roman" panose="02020603050405020304" pitchFamily="18" charset="0"/>
              </a:rPr>
              <a:t>and	r5, r6, r7						</a:t>
            </a:r>
            <a:r>
              <a:rPr lang="en-US" altLang="zh-CN" sz="2000" dirty="0">
                <a:latin typeface="Times New Roman" panose="02020603050405020304" pitchFamily="18" charset="0"/>
                <a:cs typeface="Times New Roman" panose="02020603050405020304" pitchFamily="18" charset="0"/>
              </a:rPr>
              <a:t>#  r5=r6 &amp; r7</a:t>
            </a:r>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andi   r5, r6, 0101					#  r5=r6 &amp; 5</a:t>
            </a:r>
          </a:p>
          <a:p>
            <a:pPr algn="just"/>
            <a:endParaRPr lang="pt-BR"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	逻辑或指令：</a:t>
            </a:r>
          </a:p>
          <a:p>
            <a:pPr algn="just"/>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pt-BR" altLang="zh-CN" sz="2000" dirty="0">
                <a:latin typeface="Times New Roman" panose="02020603050405020304" pitchFamily="18" charset="0"/>
                <a:cs typeface="Times New Roman" panose="02020603050405020304" pitchFamily="18" charset="0"/>
              </a:rPr>
              <a:t>	r5, r6, r7						#  r5=r6 | r7</a:t>
            </a:r>
          </a:p>
          <a:p>
            <a:pPr algn="just"/>
            <a:r>
              <a:rPr lang="pt-BR" altLang="zh-CN" sz="2000" dirty="0">
                <a:latin typeface="Times New Roman" panose="02020603050405020304" pitchFamily="18" charset="0"/>
                <a:cs typeface="Times New Roman" panose="02020603050405020304" pitchFamily="18" charset="0"/>
              </a:rPr>
              <a:t>		ori   r5, r6, 0101					#  r5=r6 | 5</a:t>
            </a:r>
          </a:p>
          <a:p>
            <a:pPr algn="just"/>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逻辑异或指令：</a:t>
            </a:r>
          </a:p>
          <a:p>
            <a:pPr algn="just"/>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x</a:t>
            </a:r>
            <a:r>
              <a:rPr lang="pt-BR" altLang="zh-CN" sz="2000" dirty="0">
                <a:latin typeface="Times New Roman" panose="02020603050405020304" pitchFamily="18" charset="0"/>
                <a:cs typeface="Times New Roman" panose="02020603050405020304" pitchFamily="18" charset="0"/>
              </a:rPr>
              <a:t>or	r5, r6, r7						#  r5=r6 ^ r7</a:t>
            </a:r>
          </a:p>
          <a:p>
            <a:pPr algn="just"/>
            <a:r>
              <a:rPr lang="pt-BR" altLang="zh-CN" sz="2000" dirty="0">
                <a:latin typeface="Times New Roman" panose="02020603050405020304" pitchFamily="18" charset="0"/>
                <a:cs typeface="Times New Roman" panose="02020603050405020304" pitchFamily="18" charset="0"/>
              </a:rPr>
              <a:t>		xori   r5, r6, 0101					#  r5=r6 ^ 5</a:t>
            </a:r>
          </a:p>
          <a:p>
            <a:pPr algn="just"/>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逻辑或非指令：</a:t>
            </a:r>
          </a:p>
          <a:p>
            <a:pPr algn="just"/>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a:t>
            </a:r>
            <a:r>
              <a:rPr lang="pt-BR" altLang="zh-CN" sz="2000" dirty="0">
                <a:latin typeface="Times New Roman" panose="02020603050405020304" pitchFamily="18" charset="0"/>
                <a:cs typeface="Times New Roman" panose="02020603050405020304" pitchFamily="18" charset="0"/>
              </a:rPr>
              <a:t>or	r5, r6, r7						#  r5=~</a:t>
            </a:r>
            <a:r>
              <a:rPr lang="zh-CN" altLang="en-US" sz="2000" dirty="0">
                <a:latin typeface="Times New Roman" panose="02020603050405020304" pitchFamily="18" charset="0"/>
                <a:cs typeface="Times New Roman" panose="02020603050405020304" pitchFamily="18" charset="0"/>
              </a:rPr>
              <a:t>（</a:t>
            </a:r>
            <a:r>
              <a:rPr lang="pt-BR" altLang="zh-CN" sz="2000" dirty="0">
                <a:latin typeface="Times New Roman" panose="02020603050405020304" pitchFamily="18" charset="0"/>
                <a:cs typeface="Times New Roman" panose="02020603050405020304" pitchFamily="18" charset="0"/>
              </a:rPr>
              <a:t>r6 | r7</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由于逻辑非可以通过或非指令间接实现，所以未设置单独的逻辑非指令。</a:t>
            </a:r>
            <a:endParaRPr lang="pt-BR" altLang="zh-CN" sz="2000" dirty="0">
              <a:latin typeface="Times New Roman" panose="02020603050405020304" pitchFamily="18" charset="0"/>
              <a:cs typeface="Times New Roman" panose="02020603050405020304" pitchFamily="18" charset="0"/>
            </a:endParaRPr>
          </a:p>
          <a:p>
            <a:pPr algn="just"/>
            <a:endParaRPr lang="pt-BR" altLang="zh-CN" sz="2000" dirty="0">
              <a:latin typeface="Times New Roman" panose="02020603050405020304" pitchFamily="18" charset="0"/>
              <a:cs typeface="Times New Roman" panose="02020603050405020304" pitchFamily="18" charset="0"/>
            </a:endParaRPr>
          </a:p>
          <a:p>
            <a:pPr algn="just"/>
            <a:endParaRPr lang="pt-BR" altLang="zh-CN" sz="2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993B58A5-E7D2-6B23-ED69-0BDA2A73BBF5}"/>
              </a:ext>
            </a:extLst>
          </p:cNvPr>
          <p:cNvSpPr txBox="1"/>
          <p:nvPr/>
        </p:nvSpPr>
        <p:spPr>
          <a:xfrm>
            <a:off x="7592376" y="2121042"/>
            <a:ext cx="3603811" cy="400110"/>
          </a:xfrm>
          <a:prstGeom prst="rect">
            <a:avLst/>
          </a:prstGeom>
          <a:noFill/>
        </p:spPr>
        <p:txBody>
          <a:bodyPr wrap="square" rtlCol="0">
            <a:spAutoFit/>
          </a:bodyPr>
          <a:lstStyle/>
          <a:p>
            <a:r>
              <a:rPr lang="zh-CN" altLang="en-US" sz="2000" b="1" dirty="0">
                <a:solidFill>
                  <a:srgbClr val="0070C0"/>
                </a:solidFill>
              </a:rPr>
              <a:t>想一想逻辑非指令要怎么实现？</a:t>
            </a:r>
          </a:p>
        </p:txBody>
      </p:sp>
      <p:sp>
        <p:nvSpPr>
          <p:cNvPr id="5" name="文本框 4">
            <a:extLst>
              <a:ext uri="{FF2B5EF4-FFF2-40B4-BE49-F238E27FC236}">
                <a16:creationId xmlns:a16="http://schemas.microsoft.com/office/drawing/2014/main" id="{9E5EF389-4C11-9B73-C884-66F35E985190}"/>
              </a:ext>
            </a:extLst>
          </p:cNvPr>
          <p:cNvSpPr txBox="1"/>
          <p:nvPr/>
        </p:nvSpPr>
        <p:spPr>
          <a:xfrm>
            <a:off x="7484799" y="2747214"/>
            <a:ext cx="3711388" cy="52322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nor  r5,r5,0</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956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animEffect transition="in" filter="fade">
                                      <p:cBhvr>
                                        <p:cTn id="29" dur="500"/>
                                        <p:tgtEl>
                                          <p:spTgt spid="8">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10" end="10"/>
                                            </p:txEl>
                                          </p:spTgt>
                                        </p:tgtEl>
                                        <p:attrNameLst>
                                          <p:attrName>style.visibility</p:attrName>
                                        </p:attrNameLst>
                                      </p:cBhvr>
                                      <p:to>
                                        <p:strVal val="visible"/>
                                      </p:to>
                                    </p:set>
                                    <p:animEffect transition="in" filter="fade">
                                      <p:cBhvr>
                                        <p:cTn id="34" dur="500"/>
                                        <p:tgtEl>
                                          <p:spTgt spid="8">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11" end="11"/>
                                            </p:txEl>
                                          </p:spTgt>
                                        </p:tgtEl>
                                        <p:attrNameLst>
                                          <p:attrName>style.visibility</p:attrName>
                                        </p:attrNameLst>
                                      </p:cBhvr>
                                      <p:to>
                                        <p:strVal val="visible"/>
                                      </p:to>
                                    </p:set>
                                    <p:animEffect transition="in" filter="fade">
                                      <p:cBhvr>
                                        <p:cTn id="37" dur="500"/>
                                        <p:tgtEl>
                                          <p:spTgt spid="8">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12" end="12"/>
                                            </p:txEl>
                                          </p:spTgt>
                                        </p:tgtEl>
                                        <p:attrNameLst>
                                          <p:attrName>style.visibility</p:attrName>
                                        </p:attrNameLst>
                                      </p:cBhvr>
                                      <p:to>
                                        <p:strVal val="visible"/>
                                      </p:to>
                                    </p:set>
                                    <p:animEffect transition="in" filter="fade">
                                      <p:cBhvr>
                                        <p:cTn id="40" dur="500"/>
                                        <p:tgtEl>
                                          <p:spTgt spid="8">
                                            <p:txEl>
                                              <p:pRg st="12" end="1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14" end="14"/>
                                            </p:txEl>
                                          </p:spTgt>
                                        </p:tgtEl>
                                        <p:attrNameLst>
                                          <p:attrName>style.visibility</p:attrName>
                                        </p:attrNameLst>
                                      </p:cBhvr>
                                      <p:to>
                                        <p:strVal val="visible"/>
                                      </p:to>
                                    </p:set>
                                    <p:animEffect transition="in" filter="fade">
                                      <p:cBhvr>
                                        <p:cTn id="45" dur="500"/>
                                        <p:tgtEl>
                                          <p:spTgt spid="8">
                                            <p:txEl>
                                              <p:pRg st="14" end="1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8">
                                            <p:txEl>
                                              <p:pRg st="15" end="15"/>
                                            </p:txEl>
                                          </p:spTgt>
                                        </p:tgtEl>
                                        <p:attrNameLst>
                                          <p:attrName>style.visibility</p:attrName>
                                        </p:attrNameLst>
                                      </p:cBhvr>
                                      <p:to>
                                        <p:strVal val="visible"/>
                                      </p:to>
                                    </p:set>
                                    <p:animEffect transition="in" filter="fade">
                                      <p:cBhvr>
                                        <p:cTn id="48" dur="500"/>
                                        <p:tgtEl>
                                          <p:spTgt spid="8">
                                            <p:txEl>
                                              <p:pRg st="15" end="1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xEl>
                                              <p:pRg st="17" end="17"/>
                                            </p:txEl>
                                          </p:spTgt>
                                        </p:tgtEl>
                                        <p:attrNameLst>
                                          <p:attrName>style.visibility</p:attrName>
                                        </p:attrNameLst>
                                      </p:cBhvr>
                                      <p:to>
                                        <p:strVal val="visible"/>
                                      </p:to>
                                    </p:set>
                                    <p:animEffect transition="in" filter="fade">
                                      <p:cBhvr>
                                        <p:cTn id="53" dur="500"/>
                                        <p:tgtEl>
                                          <p:spTgt spid="8">
                                            <p:txEl>
                                              <p:pRg st="17" end="1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2000"/>
                                        <p:tgtEl>
                                          <p:spTgt spid="5"/>
                                        </p:tgtEl>
                                      </p:cBhvr>
                                    </p:animEffect>
                                    <p:anim calcmode="lin" valueType="num">
                                      <p:cBhvr>
                                        <p:cTn id="64" dur="2000" fill="hold"/>
                                        <p:tgtEl>
                                          <p:spTgt spid="5"/>
                                        </p:tgtEl>
                                        <p:attrNameLst>
                                          <p:attrName>ppt_w</p:attrName>
                                        </p:attrNameLst>
                                      </p:cBhvr>
                                      <p:tavLst>
                                        <p:tav tm="0" fmla="#ppt_w*sin(2.5*pi*$)">
                                          <p:val>
                                            <p:fltVal val="0"/>
                                          </p:val>
                                        </p:tav>
                                        <p:tav tm="100000">
                                          <p:val>
                                            <p:fltVal val="1"/>
                                          </p:val>
                                        </p:tav>
                                      </p:tavLst>
                                    </p:anim>
                                    <p:anim calcmode="lin" valueType="num">
                                      <p:cBhvr>
                                        <p:cTn id="65"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指令集体系结构</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指令集架构（</a:t>
            </a:r>
            <a:r>
              <a:rPr lang="en-US" altLang="zh-CN" dirty="0">
                <a:latin typeface="Times New Roman" panose="02020603050405020304" pitchFamily="18" charset="0"/>
                <a:cs typeface="Times New Roman" panose="02020603050405020304" pitchFamily="18" charset="0"/>
              </a:rPr>
              <a:t>Instruction Set Architecture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ISA</a:t>
            </a:r>
            <a:r>
              <a:rPr lang="zh-CN" altLang="en-US" dirty="0"/>
              <a:t>）</a:t>
            </a:r>
            <a:endParaRPr lang="en-US" altLang="zh-CN" dirty="0"/>
          </a:p>
          <a:p>
            <a:pPr marL="0" indent="0" algn="just">
              <a:buNone/>
            </a:pP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667435"/>
            <a:ext cx="11312461" cy="5016758"/>
          </a:xfrm>
          <a:prstGeom prst="rect">
            <a:avLst/>
          </a:prstGeom>
          <a:noFill/>
        </p:spPr>
        <p:txBody>
          <a:bodyPr wrap="square" rtlCol="0">
            <a:spAutoFit/>
          </a:bodyPr>
          <a:lstStyle/>
          <a:p>
            <a:r>
              <a:rPr lang="en-US" altLang="zh-CN" sz="1800" b="0" dirty="0">
                <a:latin typeface="+mn-ea"/>
              </a:rPr>
              <a:t>	</a:t>
            </a:r>
            <a:r>
              <a:rPr lang="zh-CN" altLang="en-US" sz="2000" b="0" dirty="0">
                <a:latin typeface="+mn-ea"/>
              </a:rPr>
              <a:t>指令集架构，又称指令集或指令集体系，是计算机体系结构中与程序设计有关的部分，包含了基本数据类型、指令集、寄存器、寻址模式、存储体系、中断、异常处理以及外部</a:t>
            </a:r>
            <a:r>
              <a:rPr lang="en-US" altLang="zh-CN" sz="2000" b="0" dirty="0">
                <a:latin typeface="+mn-ea"/>
              </a:rPr>
              <a:t>I/O</a:t>
            </a:r>
            <a:r>
              <a:rPr lang="zh-CN" altLang="en-US" sz="2000" b="0" dirty="0">
                <a:latin typeface="+mn-ea"/>
              </a:rPr>
              <a:t>。指令集架构包含一系列的</a:t>
            </a:r>
            <a:r>
              <a:rPr lang="en-US" altLang="zh-CN" sz="2000" b="0" dirty="0">
                <a:latin typeface="Times New Roman" panose="02020603050405020304" pitchFamily="18" charset="0"/>
                <a:cs typeface="Times New Roman" panose="02020603050405020304" pitchFamily="18" charset="0"/>
              </a:rPr>
              <a:t>opcode</a:t>
            </a:r>
            <a:r>
              <a:rPr lang="zh-CN" altLang="en-US" sz="2000" b="0" dirty="0">
                <a:latin typeface="+mn-ea"/>
              </a:rPr>
              <a:t>（机器语言中的操作码），以及由特定处理器执行的基本命令。</a:t>
            </a:r>
            <a:endParaRPr lang="en-US" altLang="zh-CN" sz="2000" b="0" dirty="0">
              <a:latin typeface="+mn-ea"/>
            </a:endParaRPr>
          </a:p>
          <a:p>
            <a:endParaRPr lang="en-US" altLang="zh-CN" sz="2000" dirty="0">
              <a:latin typeface="+mn-ea"/>
            </a:endParaRPr>
          </a:p>
          <a:p>
            <a:r>
              <a:rPr lang="en-US" altLang="zh-CN" sz="2000" dirty="0">
                <a:latin typeface="+mn-ea"/>
              </a:rPr>
              <a:t>	</a:t>
            </a:r>
            <a:r>
              <a:rPr lang="zh-CN" altLang="en-US" sz="2000" dirty="0">
                <a:latin typeface="+mn-ea"/>
              </a:rPr>
              <a:t>目前常见的指令集架构包括：</a:t>
            </a:r>
            <a:endParaRPr lang="en-US" altLang="zh-CN" sz="2000" dirty="0">
              <a:latin typeface="+mn-ea"/>
            </a:endParaRPr>
          </a:p>
          <a:p>
            <a:pPr>
              <a:lnSpc>
                <a:spcPct val="200000"/>
              </a:lnSpc>
            </a:pPr>
            <a:r>
              <a:rPr lang="en-US" altLang="zh-CN" sz="2000" dirty="0">
                <a:latin typeface="+mn-ea"/>
              </a:rPr>
              <a:t>		</a:t>
            </a:r>
            <a:r>
              <a:rPr lang="zh-CN" altLang="en-US" sz="2000" dirty="0">
                <a:solidFill>
                  <a:schemeClr val="accent6">
                    <a:lumMod val="75000"/>
                  </a:schemeClr>
                </a:solidFill>
                <a:latin typeface="+mn-ea"/>
              </a:rPr>
              <a:t>复杂指令集（</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Complex Instruction Set Computing</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CISC</a:t>
            </a:r>
            <a:r>
              <a:rPr lang="zh-CN" altLang="en-US" sz="2000" dirty="0">
                <a:solidFill>
                  <a:schemeClr val="accent6">
                    <a:lumMod val="75000"/>
                  </a:schemeClr>
                </a:solidFill>
                <a:latin typeface="+mn-ea"/>
              </a:rPr>
              <a:t>）</a:t>
            </a:r>
            <a:endParaRPr lang="en-US" altLang="zh-CN" sz="2000" dirty="0">
              <a:solidFill>
                <a:schemeClr val="accent6">
                  <a:lumMod val="75000"/>
                </a:schemeClr>
              </a:solidFill>
              <a:latin typeface="+mn-ea"/>
            </a:endParaRPr>
          </a:p>
          <a:p>
            <a:pPr>
              <a:lnSpc>
                <a:spcPct val="200000"/>
              </a:lnSpc>
            </a:pPr>
            <a:r>
              <a:rPr lang="en-US" altLang="zh-CN" sz="2000" dirty="0">
                <a:latin typeface="+mn-ea"/>
              </a:rPr>
              <a:t>		</a:t>
            </a:r>
            <a:r>
              <a:rPr lang="zh-CN" altLang="en-US" sz="2000" dirty="0">
                <a:solidFill>
                  <a:schemeClr val="accent6">
                    <a:lumMod val="75000"/>
                  </a:schemeClr>
                </a:solidFill>
                <a:latin typeface="+mn-ea"/>
              </a:rPr>
              <a:t>精简指令集（</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Reduced Instruction Set Computing</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RISC</a:t>
            </a:r>
            <a:r>
              <a:rPr lang="zh-CN" altLang="en-US" sz="2000" dirty="0">
                <a:solidFill>
                  <a:schemeClr val="accent6">
                    <a:lumMod val="75000"/>
                  </a:schemeClr>
                </a:solidFill>
                <a:latin typeface="+mn-ea"/>
              </a:rPr>
              <a:t>）</a:t>
            </a:r>
            <a:endParaRPr lang="en-US" altLang="zh-CN" sz="2000" dirty="0">
              <a:solidFill>
                <a:schemeClr val="accent6">
                  <a:lumMod val="75000"/>
                </a:schemeClr>
              </a:solidFill>
              <a:latin typeface="+mn-ea"/>
            </a:endParaRPr>
          </a:p>
          <a:p>
            <a:pPr>
              <a:lnSpc>
                <a:spcPct val="200000"/>
              </a:lnSpc>
            </a:pPr>
            <a:r>
              <a:rPr lang="en-US" altLang="zh-CN" sz="2000" dirty="0">
                <a:latin typeface="+mn-ea"/>
              </a:rPr>
              <a:t>		</a:t>
            </a:r>
            <a:r>
              <a:rPr lang="zh-CN" altLang="en-US" sz="2000" dirty="0">
                <a:latin typeface="+mn-ea"/>
              </a:rPr>
              <a:t>显式并行指令集（</a:t>
            </a:r>
            <a:r>
              <a:rPr lang="en-US" altLang="zh-CN" sz="2000" dirty="0">
                <a:latin typeface="Times New Roman" panose="02020603050405020304" pitchFamily="18" charset="0"/>
                <a:cs typeface="Times New Roman" panose="02020603050405020304" pitchFamily="18" charset="0"/>
              </a:rPr>
              <a:t>Explicitly Parallel Instruction Computing</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EPIC</a:t>
            </a:r>
            <a:r>
              <a:rPr lang="zh-CN" altLang="en-US" sz="2000" dirty="0">
                <a:latin typeface="+mn-ea"/>
              </a:rPr>
              <a:t>）</a:t>
            </a:r>
            <a:endParaRPr lang="en-US" altLang="zh-CN" sz="2000" dirty="0">
              <a:latin typeface="+mn-ea"/>
            </a:endParaRPr>
          </a:p>
          <a:p>
            <a:pPr>
              <a:lnSpc>
                <a:spcPct val="200000"/>
              </a:lnSpc>
            </a:pPr>
            <a:r>
              <a:rPr lang="en-US" altLang="zh-CN" sz="2000" dirty="0">
                <a:latin typeface="+mn-ea"/>
              </a:rPr>
              <a:t>		</a:t>
            </a:r>
            <a:r>
              <a:rPr lang="zh-CN" altLang="en-US" sz="2000" dirty="0">
                <a:latin typeface="+mn-ea"/>
              </a:rPr>
              <a:t>以及超长指令字指令集（</a:t>
            </a:r>
            <a:r>
              <a:rPr lang="en-US" altLang="zh-CN" sz="2000" dirty="0">
                <a:latin typeface="Times New Roman" panose="02020603050405020304" pitchFamily="18" charset="0"/>
                <a:cs typeface="Times New Roman" panose="02020603050405020304" pitchFamily="18" charset="0"/>
              </a:rPr>
              <a:t>Very Long Instruction Word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VLIW</a:t>
            </a:r>
            <a:r>
              <a:rPr lang="zh-CN" altLang="en-US" sz="2000" dirty="0">
                <a:latin typeface="+mn-ea"/>
              </a:rPr>
              <a:t>）</a:t>
            </a:r>
            <a:endParaRPr lang="en-US" altLang="zh-CN" sz="2000" dirty="0">
              <a:latin typeface="+mn-ea"/>
            </a:endParaRPr>
          </a:p>
          <a:p>
            <a:r>
              <a:rPr lang="en-US" altLang="zh-CN" sz="2000" dirty="0">
                <a:latin typeface="+mn-ea"/>
              </a:rPr>
              <a:t>	</a:t>
            </a:r>
          </a:p>
          <a:p>
            <a:r>
              <a:rPr lang="en-US" altLang="zh-CN" sz="2000" dirty="0">
                <a:latin typeface="+mn-ea"/>
              </a:rPr>
              <a:t>	</a:t>
            </a:r>
            <a:r>
              <a:rPr lang="zh-CN" altLang="en-US" sz="2000" dirty="0">
                <a:latin typeface="+mn-ea"/>
              </a:rPr>
              <a:t>本节我们主要介绍的是复杂指令集与精简指令集，这两类指令集也是当前计算机市场上应用最广的两种指令集。</a:t>
            </a:r>
            <a:endParaRPr lang="zh-CN" altLang="en-US" dirty="0"/>
          </a:p>
        </p:txBody>
      </p:sp>
    </p:spTree>
    <p:extLst>
      <p:ext uri="{BB962C8B-B14F-4D97-AF65-F5344CB8AC3E}">
        <p14:creationId xmlns:p14="http://schemas.microsoft.com/office/powerpoint/2010/main" val="9766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30</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361215" y="1395752"/>
            <a:ext cx="11312461" cy="5324535"/>
          </a:xfrm>
          <a:prstGeom prst="rect">
            <a:avLst/>
          </a:prstGeom>
          <a:noFill/>
        </p:spPr>
        <p:txBody>
          <a:bodyPr wrap="square" rtlCol="0">
            <a:spAutoFit/>
          </a:bodyPr>
          <a:lstStyle/>
          <a:p>
            <a:pPr algn="just"/>
            <a:r>
              <a:rPr lang="zh-CN" altLang="en-US" sz="2000" dirty="0">
                <a:latin typeface="+mn-ea"/>
              </a:rPr>
              <a:t>逻辑移位指令：</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逻辑左移指令：</a:t>
            </a:r>
            <a:endParaRPr lang="en-US" altLang="zh-CN" sz="2000" dirty="0">
              <a:latin typeface="+mn-ea"/>
            </a:endParaRPr>
          </a:p>
          <a:p>
            <a:pPr algn="just"/>
            <a:r>
              <a:rPr lang="en-US" altLang="zh-CN" sz="2000" dirty="0">
                <a:latin typeface="+mn-ea"/>
              </a:rPr>
              <a:t>		</a:t>
            </a:r>
            <a:r>
              <a:rPr lang="pt-BR" altLang="zh-CN" sz="2000" dirty="0">
                <a:latin typeface="Times New Roman" panose="02020603050405020304" pitchFamily="18" charset="0"/>
                <a:cs typeface="Times New Roman" panose="02020603050405020304" pitchFamily="18" charset="0"/>
              </a:rPr>
              <a:t>sll.w   r4, r5, r6					</a:t>
            </a:r>
            <a:r>
              <a:rPr lang="en-US" altLang="zh-CN" sz="2000" dirty="0">
                <a:latin typeface="Times New Roman" panose="02020603050405020304" pitchFamily="18" charset="0"/>
                <a:cs typeface="Times New Roman" panose="02020603050405020304" pitchFamily="18" charset="0"/>
              </a:rPr>
              <a:t>#  r4=r5 &lt;&lt;  r6</a:t>
            </a:r>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slli.w  r4, r5, 8					#  r4=r5 &lt;&lt;  8</a:t>
            </a:r>
          </a:p>
          <a:p>
            <a:pPr algn="just"/>
            <a:endParaRPr lang="pt-BR" altLang="zh-CN" sz="2000" dirty="0">
              <a:latin typeface="Times New Roman" panose="02020603050405020304" pitchFamily="18" charset="0"/>
              <a:cs typeface="Times New Roman" panose="02020603050405020304" pitchFamily="18" charset="0"/>
            </a:endParaRPr>
          </a:p>
          <a:p>
            <a:pPr algn="just"/>
            <a:endParaRPr lang="pt-BR"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	</a:t>
            </a:r>
            <a:r>
              <a:rPr lang="zh-CN" altLang="en-US" sz="2000" dirty="0">
                <a:latin typeface="+mn-ea"/>
              </a:rPr>
              <a:t>逻辑右移指令：</a:t>
            </a:r>
            <a:endParaRPr lang="en-US" altLang="zh-CN" sz="2000" dirty="0">
              <a:latin typeface="+mn-ea"/>
            </a:endParaRPr>
          </a:p>
          <a:p>
            <a:pPr algn="just"/>
            <a:r>
              <a:rPr lang="en-US" altLang="zh-CN" sz="2000" dirty="0">
                <a:latin typeface="+mn-ea"/>
              </a:rPr>
              <a:t>		</a:t>
            </a:r>
            <a:r>
              <a:rPr lang="pt-BR" altLang="zh-CN" sz="2000" dirty="0">
                <a:latin typeface="Times New Roman" panose="02020603050405020304" pitchFamily="18" charset="0"/>
                <a:cs typeface="Times New Roman" panose="02020603050405020304" pitchFamily="18" charset="0"/>
              </a:rPr>
              <a:t>s</a:t>
            </a:r>
            <a:r>
              <a:rPr lang="en-US" altLang="zh-CN" sz="2000" dirty="0">
                <a:latin typeface="Times New Roman" panose="02020603050405020304" pitchFamily="18" charset="0"/>
                <a:cs typeface="Times New Roman" panose="02020603050405020304" pitchFamily="18" charset="0"/>
              </a:rPr>
              <a:t>r</a:t>
            </a:r>
            <a:r>
              <a:rPr lang="pt-BR" altLang="zh-CN" sz="2000" dirty="0">
                <a:latin typeface="Times New Roman" panose="02020603050405020304" pitchFamily="18" charset="0"/>
                <a:cs typeface="Times New Roman" panose="02020603050405020304" pitchFamily="18" charset="0"/>
              </a:rPr>
              <a:t>l.w   r4, r5, r6					</a:t>
            </a:r>
            <a:r>
              <a:rPr lang="en-US" altLang="zh-CN" sz="2000" dirty="0">
                <a:latin typeface="Times New Roman" panose="02020603050405020304" pitchFamily="18" charset="0"/>
                <a:cs typeface="Times New Roman" panose="02020603050405020304" pitchFamily="18" charset="0"/>
              </a:rPr>
              <a:t>#  r4=r5 &gt;&gt;  r6</a:t>
            </a:r>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srli.w  r4, r5, 8					#  r4=r5 &gt;&gt;  8</a:t>
            </a:r>
          </a:p>
          <a:p>
            <a:pPr algn="just"/>
            <a:endParaRPr lang="pt-BR" altLang="zh-CN" sz="2000" dirty="0">
              <a:latin typeface="Times New Roman" panose="02020603050405020304" pitchFamily="18" charset="0"/>
              <a:cs typeface="Times New Roman" panose="02020603050405020304" pitchFamily="18" charset="0"/>
            </a:endParaRPr>
          </a:p>
          <a:p>
            <a:pPr algn="just"/>
            <a:endParaRPr lang="pt-BR"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	</a:t>
            </a:r>
            <a:r>
              <a:rPr lang="zh-CN" altLang="en-US" sz="2000" dirty="0">
                <a:latin typeface="+mn-ea"/>
              </a:rPr>
              <a:t>算数右移指令：</a:t>
            </a:r>
            <a:endParaRPr lang="en-US" altLang="zh-CN" sz="2000" dirty="0">
              <a:latin typeface="+mn-ea"/>
            </a:endParaRPr>
          </a:p>
          <a:p>
            <a:pPr algn="just"/>
            <a:r>
              <a:rPr lang="en-US" altLang="zh-CN" sz="2000" dirty="0">
                <a:latin typeface="+mn-ea"/>
              </a:rPr>
              <a:t>		</a:t>
            </a:r>
            <a:r>
              <a:rPr lang="pt-BR" altLang="zh-CN" sz="2000" dirty="0">
                <a:latin typeface="Times New Roman" panose="02020603050405020304" pitchFamily="18" charset="0"/>
                <a:cs typeface="Times New Roman" panose="02020603050405020304" pitchFamily="18" charset="0"/>
              </a:rPr>
              <a:t>s</a:t>
            </a:r>
            <a:r>
              <a:rPr lang="en-US" altLang="zh-CN" sz="2000" dirty="0">
                <a:latin typeface="Times New Roman" panose="02020603050405020304" pitchFamily="18" charset="0"/>
                <a:cs typeface="Times New Roman" panose="02020603050405020304" pitchFamily="18" charset="0"/>
              </a:rPr>
              <a:t>ra</a:t>
            </a:r>
            <a:r>
              <a:rPr lang="pt-BR" altLang="zh-CN" sz="2000" dirty="0">
                <a:latin typeface="Times New Roman" panose="02020603050405020304" pitchFamily="18" charset="0"/>
                <a:cs typeface="Times New Roman" panose="02020603050405020304" pitchFamily="18" charset="0"/>
              </a:rPr>
              <a:t>.w   r4, r5, r6					</a:t>
            </a:r>
            <a:r>
              <a:rPr lang="en-US" altLang="zh-CN" sz="2000" dirty="0">
                <a:latin typeface="Times New Roman" panose="02020603050405020304" pitchFamily="18" charset="0"/>
                <a:cs typeface="Times New Roman" panose="02020603050405020304" pitchFamily="18" charset="0"/>
              </a:rPr>
              <a:t>#  r4=r5 &gt;&gt;  r6</a:t>
            </a:r>
            <a:endParaRPr lang="pt-BR" altLang="zh-CN" sz="2000" dirty="0">
              <a:latin typeface="Times New Roman" panose="02020603050405020304" pitchFamily="18" charset="0"/>
              <a:cs typeface="Times New Roman" panose="02020603050405020304" pitchFamily="18" charset="0"/>
            </a:endParaRPr>
          </a:p>
          <a:p>
            <a:pPr algn="just"/>
            <a:r>
              <a:rPr lang="pt-BR" altLang="zh-CN" sz="2000" dirty="0">
                <a:latin typeface="Times New Roman" panose="02020603050405020304" pitchFamily="18" charset="0"/>
                <a:cs typeface="Times New Roman" panose="02020603050405020304" pitchFamily="18" charset="0"/>
              </a:rPr>
              <a:t>		srai.w  r4, r5, 8					#  r4=r5 &gt;&gt;  8</a:t>
            </a:r>
          </a:p>
          <a:p>
            <a:pPr algn="just"/>
            <a:endParaRPr lang="pt-BR" altLang="zh-CN" sz="2000" dirty="0">
              <a:latin typeface="Times New Roman" panose="02020603050405020304" pitchFamily="18" charset="0"/>
              <a:cs typeface="Times New Roman" panose="02020603050405020304" pitchFamily="18" charset="0"/>
            </a:endParaRPr>
          </a:p>
          <a:p>
            <a:pPr algn="just"/>
            <a:endParaRPr lang="pt-BR" altLang="zh-CN" sz="2000" dirty="0">
              <a:latin typeface="Times New Roman" panose="02020603050405020304" pitchFamily="18" charset="0"/>
              <a:cs typeface="Times New Roman" panose="02020603050405020304" pitchFamily="18" charset="0"/>
            </a:endParaRPr>
          </a:p>
        </p:txBody>
      </p:sp>
      <p:graphicFrame>
        <p:nvGraphicFramePr>
          <p:cNvPr id="7" name="表格 8">
            <a:extLst>
              <a:ext uri="{FF2B5EF4-FFF2-40B4-BE49-F238E27FC236}">
                <a16:creationId xmlns:a16="http://schemas.microsoft.com/office/drawing/2014/main" id="{B7A710A6-F652-BDDB-91AD-8F64BEC9D5E4}"/>
              </a:ext>
            </a:extLst>
          </p:cNvPr>
          <p:cNvGraphicFramePr>
            <a:graphicFrameLocks noGrp="1"/>
          </p:cNvGraphicFramePr>
          <p:nvPr>
            <p:extLst>
              <p:ext uri="{D42A27DB-BD31-4B8C-83A1-F6EECF244321}">
                <p14:modId xmlns:p14="http://schemas.microsoft.com/office/powerpoint/2010/main" val="1552259669"/>
              </p:ext>
            </p:extLst>
          </p:nvPr>
        </p:nvGraphicFramePr>
        <p:xfrm>
          <a:off x="8120034" y="2199532"/>
          <a:ext cx="2643096" cy="36576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11069">
                <a:tc>
                  <a:txBody>
                    <a:bodyPr/>
                    <a:lstStyle/>
                    <a:p>
                      <a:pPr algn="ctr"/>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992044956"/>
                  </a:ext>
                </a:extLst>
              </a:tr>
            </a:tbl>
          </a:graphicData>
        </a:graphic>
      </p:graphicFrame>
      <p:sp>
        <p:nvSpPr>
          <p:cNvPr id="10" name="箭头: 右 9">
            <a:extLst>
              <a:ext uri="{FF2B5EF4-FFF2-40B4-BE49-F238E27FC236}">
                <a16:creationId xmlns:a16="http://schemas.microsoft.com/office/drawing/2014/main" id="{857ACBF0-0843-6ACB-9AD9-B80947FD2095}"/>
              </a:ext>
            </a:extLst>
          </p:cNvPr>
          <p:cNvSpPr/>
          <p:nvPr/>
        </p:nvSpPr>
        <p:spPr>
          <a:xfrm>
            <a:off x="6683189" y="2595282"/>
            <a:ext cx="632012" cy="36307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aphicFrame>
        <p:nvGraphicFramePr>
          <p:cNvPr id="11" name="表格 8">
            <a:extLst>
              <a:ext uri="{FF2B5EF4-FFF2-40B4-BE49-F238E27FC236}">
                <a16:creationId xmlns:a16="http://schemas.microsoft.com/office/drawing/2014/main" id="{8C2E7EEC-6D37-F85B-8CC3-E903AEE0F88E}"/>
              </a:ext>
            </a:extLst>
          </p:cNvPr>
          <p:cNvGraphicFramePr>
            <a:graphicFrameLocks noGrp="1"/>
          </p:cNvGraphicFramePr>
          <p:nvPr>
            <p:extLst>
              <p:ext uri="{D42A27DB-BD31-4B8C-83A1-F6EECF244321}">
                <p14:modId xmlns:p14="http://schemas.microsoft.com/office/powerpoint/2010/main" val="4085760228"/>
              </p:ext>
            </p:extLst>
          </p:nvPr>
        </p:nvGraphicFramePr>
        <p:xfrm>
          <a:off x="8120034" y="2928363"/>
          <a:ext cx="2643096" cy="37084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70840">
                <a:tc>
                  <a:txBody>
                    <a:bodyPr/>
                    <a:lstStyle/>
                    <a:p>
                      <a:pPr algn="ctr"/>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2992044956"/>
                  </a:ext>
                </a:extLst>
              </a:tr>
            </a:tbl>
          </a:graphicData>
        </a:graphic>
      </p:graphicFrame>
      <p:cxnSp>
        <p:nvCxnSpPr>
          <p:cNvPr id="13" name="直接箭头连接符 12">
            <a:extLst>
              <a:ext uri="{FF2B5EF4-FFF2-40B4-BE49-F238E27FC236}">
                <a16:creationId xmlns:a16="http://schemas.microsoft.com/office/drawing/2014/main" id="{F5333134-C3DA-9083-6E1F-4BD5F587FD97}"/>
              </a:ext>
            </a:extLst>
          </p:cNvPr>
          <p:cNvCxnSpPr/>
          <p:nvPr/>
        </p:nvCxnSpPr>
        <p:spPr>
          <a:xfrm flipH="1">
            <a:off x="8302818" y="2565292"/>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D517F74-61AE-6E45-F19A-F10B5668D5DE}"/>
              </a:ext>
            </a:extLst>
          </p:cNvPr>
          <p:cNvCxnSpPr/>
          <p:nvPr/>
        </p:nvCxnSpPr>
        <p:spPr>
          <a:xfrm flipH="1">
            <a:off x="8626796" y="2565292"/>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8CC7990-1A68-FA06-9E52-4C9A1F91B565}"/>
              </a:ext>
            </a:extLst>
          </p:cNvPr>
          <p:cNvCxnSpPr/>
          <p:nvPr/>
        </p:nvCxnSpPr>
        <p:spPr>
          <a:xfrm flipH="1">
            <a:off x="8950774" y="2565292"/>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5D09F78-A88D-6ADB-7996-13EA4EE3019C}"/>
              </a:ext>
            </a:extLst>
          </p:cNvPr>
          <p:cNvCxnSpPr/>
          <p:nvPr/>
        </p:nvCxnSpPr>
        <p:spPr>
          <a:xfrm flipH="1">
            <a:off x="9300388" y="2565291"/>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772779A-3EF3-5F03-4901-A24D60482953}"/>
              </a:ext>
            </a:extLst>
          </p:cNvPr>
          <p:cNvCxnSpPr/>
          <p:nvPr/>
        </p:nvCxnSpPr>
        <p:spPr>
          <a:xfrm flipH="1">
            <a:off x="9645401" y="2565291"/>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5F46849-6813-07ED-FE05-75FE303F1F19}"/>
              </a:ext>
            </a:extLst>
          </p:cNvPr>
          <p:cNvCxnSpPr/>
          <p:nvPr/>
        </p:nvCxnSpPr>
        <p:spPr>
          <a:xfrm flipH="1">
            <a:off x="9973980" y="2565291"/>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B7C4513-7D96-BC9A-FB7D-3844891C1E6D}"/>
              </a:ext>
            </a:extLst>
          </p:cNvPr>
          <p:cNvCxnSpPr/>
          <p:nvPr/>
        </p:nvCxnSpPr>
        <p:spPr>
          <a:xfrm flipH="1">
            <a:off x="10293357" y="2565291"/>
            <a:ext cx="28238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19BD753-905E-1BEF-5917-B5A0F1D5BDED}"/>
              </a:ext>
            </a:extLst>
          </p:cNvPr>
          <p:cNvCxnSpPr>
            <a:cxnSpLocks/>
            <a:endCxn id="11" idx="3"/>
          </p:cNvCxnSpPr>
          <p:nvPr/>
        </p:nvCxnSpPr>
        <p:spPr>
          <a:xfrm flipH="1">
            <a:off x="10763130" y="3113783"/>
            <a:ext cx="4576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4C68F12-43F4-55B0-7EB1-E3B2364BE95E}"/>
              </a:ext>
            </a:extLst>
          </p:cNvPr>
          <p:cNvSpPr txBox="1"/>
          <p:nvPr/>
        </p:nvSpPr>
        <p:spPr>
          <a:xfrm>
            <a:off x="11072912" y="2928362"/>
            <a:ext cx="479368" cy="370840"/>
          </a:xfrm>
          <a:prstGeom prst="rect">
            <a:avLst/>
          </a:prstGeom>
          <a:noFill/>
        </p:spPr>
        <p:txBody>
          <a:bodyPr wrap="square" rtlCol="0">
            <a:spAutoFit/>
          </a:bodyPr>
          <a:lstStyle/>
          <a:p>
            <a:pPr algn="ctr"/>
            <a:r>
              <a:rPr lang="en-US" altLang="zh-CN" dirty="0"/>
              <a:t>0</a:t>
            </a:r>
            <a:endParaRPr lang="zh-CN" altLang="en-US" dirty="0"/>
          </a:p>
        </p:txBody>
      </p:sp>
      <p:graphicFrame>
        <p:nvGraphicFramePr>
          <p:cNvPr id="25" name="表格 8">
            <a:extLst>
              <a:ext uri="{FF2B5EF4-FFF2-40B4-BE49-F238E27FC236}">
                <a16:creationId xmlns:a16="http://schemas.microsoft.com/office/drawing/2014/main" id="{2E5735FC-2B21-5BD4-F9C9-4A124280A80A}"/>
              </a:ext>
            </a:extLst>
          </p:cNvPr>
          <p:cNvGraphicFramePr>
            <a:graphicFrameLocks noGrp="1"/>
          </p:cNvGraphicFramePr>
          <p:nvPr>
            <p:extLst>
              <p:ext uri="{D42A27DB-BD31-4B8C-83A1-F6EECF244321}">
                <p14:modId xmlns:p14="http://schemas.microsoft.com/office/powerpoint/2010/main" val="2691202026"/>
              </p:ext>
            </p:extLst>
          </p:nvPr>
        </p:nvGraphicFramePr>
        <p:xfrm>
          <a:off x="8120034" y="3746757"/>
          <a:ext cx="2643096" cy="36576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11069">
                <a:tc>
                  <a:txBody>
                    <a:bodyPr/>
                    <a:lstStyle/>
                    <a:p>
                      <a:pPr algn="ctr"/>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992044956"/>
                  </a:ext>
                </a:extLst>
              </a:tr>
            </a:tbl>
          </a:graphicData>
        </a:graphic>
      </p:graphicFrame>
      <p:graphicFrame>
        <p:nvGraphicFramePr>
          <p:cNvPr id="26" name="表格 8">
            <a:extLst>
              <a:ext uri="{FF2B5EF4-FFF2-40B4-BE49-F238E27FC236}">
                <a16:creationId xmlns:a16="http://schemas.microsoft.com/office/drawing/2014/main" id="{D65131D8-4857-9913-D40B-4F8928DCD3E3}"/>
              </a:ext>
            </a:extLst>
          </p:cNvPr>
          <p:cNvGraphicFramePr>
            <a:graphicFrameLocks noGrp="1"/>
          </p:cNvGraphicFramePr>
          <p:nvPr>
            <p:extLst>
              <p:ext uri="{D42A27DB-BD31-4B8C-83A1-F6EECF244321}">
                <p14:modId xmlns:p14="http://schemas.microsoft.com/office/powerpoint/2010/main" val="1115757636"/>
              </p:ext>
            </p:extLst>
          </p:nvPr>
        </p:nvGraphicFramePr>
        <p:xfrm>
          <a:off x="8120034" y="4475588"/>
          <a:ext cx="2643096" cy="37084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70840">
                <a:tc>
                  <a:txBody>
                    <a:bodyPr/>
                    <a:lstStyle/>
                    <a:p>
                      <a:pPr algn="ctr"/>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2992044956"/>
                  </a:ext>
                </a:extLst>
              </a:tr>
            </a:tbl>
          </a:graphicData>
        </a:graphic>
      </p:graphicFrame>
      <p:cxnSp>
        <p:nvCxnSpPr>
          <p:cNvPr id="34" name="直接箭头连接符 33">
            <a:extLst>
              <a:ext uri="{FF2B5EF4-FFF2-40B4-BE49-F238E27FC236}">
                <a16:creationId xmlns:a16="http://schemas.microsoft.com/office/drawing/2014/main" id="{8F10D606-BB4A-3869-B385-F7343B5D2BB8}"/>
              </a:ext>
            </a:extLst>
          </p:cNvPr>
          <p:cNvCxnSpPr>
            <a:cxnSpLocks/>
            <a:endCxn id="26" idx="1"/>
          </p:cNvCxnSpPr>
          <p:nvPr/>
        </p:nvCxnSpPr>
        <p:spPr>
          <a:xfrm flipV="1">
            <a:off x="7805276" y="4661008"/>
            <a:ext cx="314758" cy="8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F09D688-2357-2AE5-6E53-EF3BD0BFCFB0}"/>
              </a:ext>
            </a:extLst>
          </p:cNvPr>
          <p:cNvSpPr txBox="1"/>
          <p:nvPr/>
        </p:nvSpPr>
        <p:spPr>
          <a:xfrm>
            <a:off x="7458017" y="4475588"/>
            <a:ext cx="479368" cy="370840"/>
          </a:xfrm>
          <a:prstGeom prst="rect">
            <a:avLst/>
          </a:prstGeom>
          <a:noFill/>
        </p:spPr>
        <p:txBody>
          <a:bodyPr wrap="square" rtlCol="0">
            <a:spAutoFit/>
          </a:bodyPr>
          <a:lstStyle/>
          <a:p>
            <a:pPr algn="ctr"/>
            <a:r>
              <a:rPr lang="en-US" altLang="zh-CN" dirty="0"/>
              <a:t>0</a:t>
            </a:r>
            <a:endParaRPr lang="zh-CN" altLang="en-US" dirty="0"/>
          </a:p>
        </p:txBody>
      </p:sp>
      <p:cxnSp>
        <p:nvCxnSpPr>
          <p:cNvPr id="39" name="直接箭头连接符 38">
            <a:extLst>
              <a:ext uri="{FF2B5EF4-FFF2-40B4-BE49-F238E27FC236}">
                <a16:creationId xmlns:a16="http://schemas.microsoft.com/office/drawing/2014/main" id="{7649D120-7B72-3872-2185-561E7A281DFC}"/>
              </a:ext>
            </a:extLst>
          </p:cNvPr>
          <p:cNvCxnSpPr/>
          <p:nvPr/>
        </p:nvCxnSpPr>
        <p:spPr>
          <a:xfrm>
            <a:off x="8302818" y="4112517"/>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418C57E-B8A5-CD3D-206D-92F7633AC8D9}"/>
              </a:ext>
            </a:extLst>
          </p:cNvPr>
          <p:cNvCxnSpPr/>
          <p:nvPr/>
        </p:nvCxnSpPr>
        <p:spPr>
          <a:xfrm>
            <a:off x="8614598" y="4112517"/>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7C7A29D7-FD39-07AD-5D97-DC2FEC25D473}"/>
              </a:ext>
            </a:extLst>
          </p:cNvPr>
          <p:cNvCxnSpPr/>
          <p:nvPr/>
        </p:nvCxnSpPr>
        <p:spPr>
          <a:xfrm>
            <a:off x="8993478" y="4112516"/>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434F0A6-35DB-2FEE-7778-F2B7E296634E}"/>
              </a:ext>
            </a:extLst>
          </p:cNvPr>
          <p:cNvCxnSpPr/>
          <p:nvPr/>
        </p:nvCxnSpPr>
        <p:spPr>
          <a:xfrm>
            <a:off x="9341912" y="4112516"/>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4CC257A-B1C0-9749-5F1E-F547EDFC7CAF}"/>
              </a:ext>
            </a:extLst>
          </p:cNvPr>
          <p:cNvCxnSpPr/>
          <p:nvPr/>
        </p:nvCxnSpPr>
        <p:spPr>
          <a:xfrm>
            <a:off x="9632922" y="4112515"/>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7300C0F-45A1-ED04-2F91-64FFE14B739B}"/>
              </a:ext>
            </a:extLst>
          </p:cNvPr>
          <p:cNvCxnSpPr>
            <a:cxnSpLocks/>
          </p:cNvCxnSpPr>
          <p:nvPr/>
        </p:nvCxnSpPr>
        <p:spPr>
          <a:xfrm>
            <a:off x="9948388" y="4112514"/>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D1C6A01-5CA9-EDB5-0B0B-DFE71FDB56C7}"/>
              </a:ext>
            </a:extLst>
          </p:cNvPr>
          <p:cNvCxnSpPr/>
          <p:nvPr/>
        </p:nvCxnSpPr>
        <p:spPr>
          <a:xfrm>
            <a:off x="10256368" y="4112514"/>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id="{23439FF2-A2A1-10FE-282F-2BEA8441C7BB}"/>
              </a:ext>
            </a:extLst>
          </p:cNvPr>
          <p:cNvSpPr/>
          <p:nvPr/>
        </p:nvSpPr>
        <p:spPr>
          <a:xfrm>
            <a:off x="6704609" y="4058019"/>
            <a:ext cx="632012" cy="36307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33084830-E911-0E63-1A21-AC5091E5C344}"/>
              </a:ext>
            </a:extLst>
          </p:cNvPr>
          <p:cNvSpPr/>
          <p:nvPr/>
        </p:nvSpPr>
        <p:spPr>
          <a:xfrm>
            <a:off x="6704609" y="5520756"/>
            <a:ext cx="632012" cy="36307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graphicFrame>
        <p:nvGraphicFramePr>
          <p:cNvPr id="49" name="表格 8">
            <a:extLst>
              <a:ext uri="{FF2B5EF4-FFF2-40B4-BE49-F238E27FC236}">
                <a16:creationId xmlns:a16="http://schemas.microsoft.com/office/drawing/2014/main" id="{B8D09230-0D6E-DEC5-F375-21B2FC2C0E47}"/>
              </a:ext>
            </a:extLst>
          </p:cNvPr>
          <p:cNvGraphicFramePr>
            <a:graphicFrameLocks noGrp="1"/>
          </p:cNvGraphicFramePr>
          <p:nvPr>
            <p:extLst>
              <p:ext uri="{D42A27DB-BD31-4B8C-83A1-F6EECF244321}">
                <p14:modId xmlns:p14="http://schemas.microsoft.com/office/powerpoint/2010/main" val="2308357031"/>
              </p:ext>
            </p:extLst>
          </p:nvPr>
        </p:nvGraphicFramePr>
        <p:xfrm>
          <a:off x="8120034" y="5154996"/>
          <a:ext cx="2643096" cy="36576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11069">
                <a:tc>
                  <a:txBody>
                    <a:bodyPr/>
                    <a:lstStyle/>
                    <a:p>
                      <a:pPr algn="ctr"/>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992044956"/>
                  </a:ext>
                </a:extLst>
              </a:tr>
            </a:tbl>
          </a:graphicData>
        </a:graphic>
      </p:graphicFrame>
      <p:graphicFrame>
        <p:nvGraphicFramePr>
          <p:cNvPr id="50" name="表格 8">
            <a:extLst>
              <a:ext uri="{FF2B5EF4-FFF2-40B4-BE49-F238E27FC236}">
                <a16:creationId xmlns:a16="http://schemas.microsoft.com/office/drawing/2014/main" id="{7AACAF7D-0E2D-2883-F603-2B2BA28F96FB}"/>
              </a:ext>
            </a:extLst>
          </p:cNvPr>
          <p:cNvGraphicFramePr>
            <a:graphicFrameLocks noGrp="1"/>
          </p:cNvGraphicFramePr>
          <p:nvPr>
            <p:extLst>
              <p:ext uri="{D42A27DB-BD31-4B8C-83A1-F6EECF244321}">
                <p14:modId xmlns:p14="http://schemas.microsoft.com/office/powerpoint/2010/main" val="2931779154"/>
              </p:ext>
            </p:extLst>
          </p:nvPr>
        </p:nvGraphicFramePr>
        <p:xfrm>
          <a:off x="8120034" y="5883827"/>
          <a:ext cx="2643096" cy="370840"/>
        </p:xfrm>
        <a:graphic>
          <a:graphicData uri="http://schemas.openxmlformats.org/drawingml/2006/table">
            <a:tbl>
              <a:tblPr firstRow="1" bandRow="1">
                <a:tableStyleId>{69CF1AB2-1976-4502-BF36-3FF5EA218861}</a:tableStyleId>
              </a:tblPr>
              <a:tblGrid>
                <a:gridCol w="330387">
                  <a:extLst>
                    <a:ext uri="{9D8B030D-6E8A-4147-A177-3AD203B41FA5}">
                      <a16:colId xmlns:a16="http://schemas.microsoft.com/office/drawing/2014/main" val="2709912678"/>
                    </a:ext>
                  </a:extLst>
                </a:gridCol>
                <a:gridCol w="330387">
                  <a:extLst>
                    <a:ext uri="{9D8B030D-6E8A-4147-A177-3AD203B41FA5}">
                      <a16:colId xmlns:a16="http://schemas.microsoft.com/office/drawing/2014/main" val="3008675310"/>
                    </a:ext>
                  </a:extLst>
                </a:gridCol>
                <a:gridCol w="330387">
                  <a:extLst>
                    <a:ext uri="{9D8B030D-6E8A-4147-A177-3AD203B41FA5}">
                      <a16:colId xmlns:a16="http://schemas.microsoft.com/office/drawing/2014/main" val="1164675550"/>
                    </a:ext>
                  </a:extLst>
                </a:gridCol>
                <a:gridCol w="330387">
                  <a:extLst>
                    <a:ext uri="{9D8B030D-6E8A-4147-A177-3AD203B41FA5}">
                      <a16:colId xmlns:a16="http://schemas.microsoft.com/office/drawing/2014/main" val="1411401951"/>
                    </a:ext>
                  </a:extLst>
                </a:gridCol>
                <a:gridCol w="330387">
                  <a:extLst>
                    <a:ext uri="{9D8B030D-6E8A-4147-A177-3AD203B41FA5}">
                      <a16:colId xmlns:a16="http://schemas.microsoft.com/office/drawing/2014/main" val="3225546243"/>
                    </a:ext>
                  </a:extLst>
                </a:gridCol>
                <a:gridCol w="330387">
                  <a:extLst>
                    <a:ext uri="{9D8B030D-6E8A-4147-A177-3AD203B41FA5}">
                      <a16:colId xmlns:a16="http://schemas.microsoft.com/office/drawing/2014/main" val="4066065683"/>
                    </a:ext>
                  </a:extLst>
                </a:gridCol>
                <a:gridCol w="330387">
                  <a:extLst>
                    <a:ext uri="{9D8B030D-6E8A-4147-A177-3AD203B41FA5}">
                      <a16:colId xmlns:a16="http://schemas.microsoft.com/office/drawing/2014/main" val="1085144729"/>
                    </a:ext>
                  </a:extLst>
                </a:gridCol>
                <a:gridCol w="330387">
                  <a:extLst>
                    <a:ext uri="{9D8B030D-6E8A-4147-A177-3AD203B41FA5}">
                      <a16:colId xmlns:a16="http://schemas.microsoft.com/office/drawing/2014/main" val="331976103"/>
                    </a:ext>
                  </a:extLst>
                </a:gridCol>
              </a:tblGrid>
              <a:tr h="370840">
                <a:tc>
                  <a:txBody>
                    <a:bodyPr/>
                    <a:lstStyle/>
                    <a:p>
                      <a:pPr algn="ctr"/>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2992044956"/>
                  </a:ext>
                </a:extLst>
              </a:tr>
            </a:tbl>
          </a:graphicData>
        </a:graphic>
      </p:graphicFrame>
      <p:cxnSp>
        <p:nvCxnSpPr>
          <p:cNvPr id="52" name="直接箭头连接符 51">
            <a:extLst>
              <a:ext uri="{FF2B5EF4-FFF2-40B4-BE49-F238E27FC236}">
                <a16:creationId xmlns:a16="http://schemas.microsoft.com/office/drawing/2014/main" id="{77F6E3BB-739D-BD24-6C3A-19717D36963B}"/>
              </a:ext>
            </a:extLst>
          </p:cNvPr>
          <p:cNvCxnSpPr/>
          <p:nvPr/>
        </p:nvCxnSpPr>
        <p:spPr>
          <a:xfrm>
            <a:off x="8302818" y="5520756"/>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39FE8DCF-611B-F709-049D-43FAE7A1502B}"/>
              </a:ext>
            </a:extLst>
          </p:cNvPr>
          <p:cNvCxnSpPr/>
          <p:nvPr/>
        </p:nvCxnSpPr>
        <p:spPr>
          <a:xfrm>
            <a:off x="8614598" y="5520756"/>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CF33D6BA-FB96-6124-2698-53DEBCC0375E}"/>
              </a:ext>
            </a:extLst>
          </p:cNvPr>
          <p:cNvCxnSpPr/>
          <p:nvPr/>
        </p:nvCxnSpPr>
        <p:spPr>
          <a:xfrm>
            <a:off x="8993478" y="5520755"/>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A8F3689-34A5-24D2-8A63-CD37084BEB8E}"/>
              </a:ext>
            </a:extLst>
          </p:cNvPr>
          <p:cNvCxnSpPr/>
          <p:nvPr/>
        </p:nvCxnSpPr>
        <p:spPr>
          <a:xfrm>
            <a:off x="9341912" y="5520755"/>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8FA36BB5-F759-7B52-A5A5-C924D0ECEDE4}"/>
              </a:ext>
            </a:extLst>
          </p:cNvPr>
          <p:cNvCxnSpPr/>
          <p:nvPr/>
        </p:nvCxnSpPr>
        <p:spPr>
          <a:xfrm>
            <a:off x="9632922" y="5520754"/>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1050EFA-FF73-A5B5-4CDC-C2AB6F0846A9}"/>
              </a:ext>
            </a:extLst>
          </p:cNvPr>
          <p:cNvCxnSpPr>
            <a:cxnSpLocks/>
          </p:cNvCxnSpPr>
          <p:nvPr/>
        </p:nvCxnSpPr>
        <p:spPr>
          <a:xfrm>
            <a:off x="9948388" y="5520753"/>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30C8F253-2968-5935-360E-11E21E2CA75D}"/>
              </a:ext>
            </a:extLst>
          </p:cNvPr>
          <p:cNvCxnSpPr/>
          <p:nvPr/>
        </p:nvCxnSpPr>
        <p:spPr>
          <a:xfrm>
            <a:off x="10256368" y="5520753"/>
            <a:ext cx="323978"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D0A4F43F-A706-11A4-0A73-6ECECE641421}"/>
              </a:ext>
            </a:extLst>
          </p:cNvPr>
          <p:cNvCxnSpPr/>
          <p:nvPr/>
        </p:nvCxnSpPr>
        <p:spPr>
          <a:xfrm>
            <a:off x="8302818" y="5520753"/>
            <a:ext cx="0" cy="36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06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7" end="7"/>
                                            </p:txEl>
                                          </p:spTgt>
                                        </p:tgtEl>
                                        <p:attrNameLst>
                                          <p:attrName>style.visibility</p:attrName>
                                        </p:attrNameLst>
                                      </p:cBhvr>
                                      <p:to>
                                        <p:strVal val="visible"/>
                                      </p:to>
                                    </p:set>
                                    <p:animEffect transition="in" filter="fade">
                                      <p:cBhvr>
                                        <p:cTn id="63" dur="500"/>
                                        <p:tgtEl>
                                          <p:spTgt spid="8">
                                            <p:txEl>
                                              <p:pRg st="7" end="7"/>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8" end="8"/>
                                            </p:txEl>
                                          </p:spTgt>
                                        </p:tgtEl>
                                        <p:attrNameLst>
                                          <p:attrName>style.visibility</p:attrName>
                                        </p:attrNameLst>
                                      </p:cBhvr>
                                      <p:to>
                                        <p:strVal val="visible"/>
                                      </p:to>
                                    </p:set>
                                    <p:animEffect transition="in" filter="fade">
                                      <p:cBhvr>
                                        <p:cTn id="66" dur="500"/>
                                        <p:tgtEl>
                                          <p:spTgt spid="8">
                                            <p:txEl>
                                              <p:pRg st="8" end="8"/>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8">
                                            <p:txEl>
                                              <p:pRg st="9" end="9"/>
                                            </p:txEl>
                                          </p:spTgt>
                                        </p:tgtEl>
                                        <p:attrNameLst>
                                          <p:attrName>style.visibility</p:attrName>
                                        </p:attrNameLst>
                                      </p:cBhvr>
                                      <p:to>
                                        <p:strVal val="visible"/>
                                      </p:to>
                                    </p:set>
                                    <p:animEffect transition="in" filter="fade">
                                      <p:cBhvr>
                                        <p:cTn id="69" dur="500"/>
                                        <p:tgtEl>
                                          <p:spTgt spid="8">
                                            <p:txEl>
                                              <p:pRg st="9" end="9"/>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5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par>
                                <p:cTn id="92" presetID="10" presetClass="entr" presetSubtype="0"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par>
                                <p:cTn id="104" presetID="10" presetClass="entr" presetSubtype="0" fill="hold"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8">
                                            <p:txEl>
                                              <p:pRg st="12" end="12"/>
                                            </p:txEl>
                                          </p:spTgt>
                                        </p:tgtEl>
                                        <p:attrNameLst>
                                          <p:attrName>style.visibility</p:attrName>
                                        </p:attrNameLst>
                                      </p:cBhvr>
                                      <p:to>
                                        <p:strVal val="visible"/>
                                      </p:to>
                                    </p:set>
                                    <p:animEffect transition="in" filter="fade">
                                      <p:cBhvr>
                                        <p:cTn id="114" dur="500"/>
                                        <p:tgtEl>
                                          <p:spTgt spid="8">
                                            <p:txEl>
                                              <p:pRg st="12" end="12"/>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8">
                                            <p:txEl>
                                              <p:pRg st="13" end="13"/>
                                            </p:txEl>
                                          </p:spTgt>
                                        </p:tgtEl>
                                        <p:attrNameLst>
                                          <p:attrName>style.visibility</p:attrName>
                                        </p:attrNameLst>
                                      </p:cBhvr>
                                      <p:to>
                                        <p:strVal val="visible"/>
                                      </p:to>
                                    </p:set>
                                    <p:animEffect transition="in" filter="fade">
                                      <p:cBhvr>
                                        <p:cTn id="117" dur="500"/>
                                        <p:tgtEl>
                                          <p:spTgt spid="8">
                                            <p:txEl>
                                              <p:pRg st="13" end="13"/>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8">
                                            <p:txEl>
                                              <p:pRg st="14" end="14"/>
                                            </p:txEl>
                                          </p:spTgt>
                                        </p:tgtEl>
                                        <p:attrNameLst>
                                          <p:attrName>style.visibility</p:attrName>
                                        </p:attrNameLst>
                                      </p:cBhvr>
                                      <p:to>
                                        <p:strVal val="visible"/>
                                      </p:to>
                                    </p:set>
                                    <p:animEffect transition="in" filter="fade">
                                      <p:cBhvr>
                                        <p:cTn id="120" dur="500"/>
                                        <p:tgtEl>
                                          <p:spTgt spid="8">
                                            <p:txEl>
                                              <p:pRg st="14" end="14"/>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8"/>
                                        </p:tgtEl>
                                        <p:attrNameLst>
                                          <p:attrName>style.visibility</p:attrName>
                                        </p:attrNameLst>
                                      </p:cBhvr>
                                      <p:to>
                                        <p:strVal val="visible"/>
                                      </p:to>
                                    </p:set>
                                    <p:animEffect transition="in" filter="fade">
                                      <p:cBhvr>
                                        <p:cTn id="125" dur="500"/>
                                        <p:tgtEl>
                                          <p:spTgt spid="48"/>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fade">
                                      <p:cBhvr>
                                        <p:cTn id="130" dur="500"/>
                                        <p:tgtEl>
                                          <p:spTgt spid="49"/>
                                        </p:tgtEl>
                                      </p:cBhvr>
                                    </p:animEffect>
                                  </p:childTnLst>
                                </p:cTn>
                              </p:par>
                              <p:par>
                                <p:cTn id="131" presetID="10" presetClass="entr" presetSubtype="0" fill="hold"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fade">
                                      <p:cBhvr>
                                        <p:cTn id="133" dur="500"/>
                                        <p:tgtEl>
                                          <p:spTgt spid="50"/>
                                        </p:tgtEl>
                                      </p:cBhvr>
                                    </p:animEffect>
                                  </p:childTnLst>
                                </p:cTn>
                              </p:par>
                              <p:par>
                                <p:cTn id="134" presetID="10" presetClass="entr" presetSubtype="0" fill="hold" nodeType="withEffect">
                                  <p:stCondLst>
                                    <p:cond delay="0"/>
                                  </p:stCondLst>
                                  <p:childTnLst>
                                    <p:set>
                                      <p:cBhvr>
                                        <p:cTn id="135" dur="1" fill="hold">
                                          <p:stCondLst>
                                            <p:cond delay="0"/>
                                          </p:stCondLst>
                                        </p:cTn>
                                        <p:tgtEl>
                                          <p:spTgt spid="52"/>
                                        </p:tgtEl>
                                        <p:attrNameLst>
                                          <p:attrName>style.visibility</p:attrName>
                                        </p:attrNameLst>
                                      </p:cBhvr>
                                      <p:to>
                                        <p:strVal val="visible"/>
                                      </p:to>
                                    </p:set>
                                    <p:animEffect transition="in" filter="fade">
                                      <p:cBhvr>
                                        <p:cTn id="136" dur="500"/>
                                        <p:tgtEl>
                                          <p:spTgt spid="52"/>
                                        </p:tgtEl>
                                      </p:cBhvr>
                                    </p:animEffect>
                                  </p:childTnLst>
                                </p:cTn>
                              </p:par>
                              <p:par>
                                <p:cTn id="137" presetID="10" presetClass="entr" presetSubtype="0" fill="hold" nodeType="withEffect">
                                  <p:stCondLst>
                                    <p:cond delay="0"/>
                                  </p:stCondLst>
                                  <p:childTnLst>
                                    <p:set>
                                      <p:cBhvr>
                                        <p:cTn id="138" dur="1" fill="hold">
                                          <p:stCondLst>
                                            <p:cond delay="0"/>
                                          </p:stCondLst>
                                        </p:cTn>
                                        <p:tgtEl>
                                          <p:spTgt spid="53"/>
                                        </p:tgtEl>
                                        <p:attrNameLst>
                                          <p:attrName>style.visibility</p:attrName>
                                        </p:attrNameLst>
                                      </p:cBhvr>
                                      <p:to>
                                        <p:strVal val="visible"/>
                                      </p:to>
                                    </p:set>
                                    <p:animEffect transition="in" filter="fade">
                                      <p:cBhvr>
                                        <p:cTn id="139" dur="500"/>
                                        <p:tgtEl>
                                          <p:spTgt spid="53"/>
                                        </p:tgtEl>
                                      </p:cBhvr>
                                    </p:animEffect>
                                  </p:childTnLst>
                                </p:cTn>
                              </p:par>
                              <p:par>
                                <p:cTn id="140" presetID="10" presetClass="entr" presetSubtype="0" fill="hold"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500"/>
                                        <p:tgtEl>
                                          <p:spTgt spid="54"/>
                                        </p:tgtEl>
                                      </p:cBhvr>
                                    </p:animEffect>
                                  </p:childTnLst>
                                </p:cTn>
                              </p:par>
                              <p:par>
                                <p:cTn id="143" presetID="10" presetClass="entr" presetSubtype="0" fill="hold" nodeType="withEffect">
                                  <p:stCondLst>
                                    <p:cond delay="0"/>
                                  </p:stCondLst>
                                  <p:childTnLst>
                                    <p:set>
                                      <p:cBhvr>
                                        <p:cTn id="144" dur="1" fill="hold">
                                          <p:stCondLst>
                                            <p:cond delay="0"/>
                                          </p:stCondLst>
                                        </p:cTn>
                                        <p:tgtEl>
                                          <p:spTgt spid="55"/>
                                        </p:tgtEl>
                                        <p:attrNameLst>
                                          <p:attrName>style.visibility</p:attrName>
                                        </p:attrNameLst>
                                      </p:cBhvr>
                                      <p:to>
                                        <p:strVal val="visible"/>
                                      </p:to>
                                    </p:set>
                                    <p:animEffect transition="in" filter="fade">
                                      <p:cBhvr>
                                        <p:cTn id="145" dur="500"/>
                                        <p:tgtEl>
                                          <p:spTgt spid="55"/>
                                        </p:tgtEl>
                                      </p:cBhvr>
                                    </p:animEffect>
                                  </p:childTnLst>
                                </p:cTn>
                              </p:par>
                              <p:par>
                                <p:cTn id="146" presetID="10" presetClass="entr" presetSubtype="0" fill="hold"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500"/>
                                        <p:tgtEl>
                                          <p:spTgt spid="56"/>
                                        </p:tgtEl>
                                      </p:cBhvr>
                                    </p:animEffect>
                                  </p:childTnLst>
                                </p:cTn>
                              </p:par>
                              <p:par>
                                <p:cTn id="149" presetID="10" presetClass="entr" presetSubtype="0" fill="hold" nodeType="with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fade">
                                      <p:cBhvr>
                                        <p:cTn id="151" dur="500"/>
                                        <p:tgtEl>
                                          <p:spTgt spid="57"/>
                                        </p:tgtEl>
                                      </p:cBhvr>
                                    </p:animEffect>
                                  </p:childTnLst>
                                </p:cTn>
                              </p:par>
                              <p:par>
                                <p:cTn id="152" presetID="10" presetClass="entr" presetSubtype="0" fill="hold" nodeType="withEffect">
                                  <p:stCondLst>
                                    <p:cond delay="0"/>
                                  </p:stCondLst>
                                  <p:childTnLst>
                                    <p:set>
                                      <p:cBhvr>
                                        <p:cTn id="153" dur="1" fill="hold">
                                          <p:stCondLst>
                                            <p:cond delay="0"/>
                                          </p:stCondLst>
                                        </p:cTn>
                                        <p:tgtEl>
                                          <p:spTgt spid="58"/>
                                        </p:tgtEl>
                                        <p:attrNameLst>
                                          <p:attrName>style.visibility</p:attrName>
                                        </p:attrNameLst>
                                      </p:cBhvr>
                                      <p:to>
                                        <p:strVal val="visible"/>
                                      </p:to>
                                    </p:set>
                                    <p:animEffect transition="in" filter="fade">
                                      <p:cBhvr>
                                        <p:cTn id="154" dur="500"/>
                                        <p:tgtEl>
                                          <p:spTgt spid="58"/>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p:bldP spid="35" grpId="0"/>
      <p:bldP spid="47" grpId="0" animBg="1"/>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78947-21AE-6854-69BF-E1EA99F70541}"/>
              </a:ext>
            </a:extLst>
          </p:cNvPr>
          <p:cNvSpPr>
            <a:spLocks noGrp="1"/>
          </p:cNvSpPr>
          <p:nvPr>
            <p:ph type="title"/>
          </p:nvPr>
        </p:nvSpPr>
        <p:spPr/>
        <p:txBody>
          <a:bodyPr/>
          <a:lstStyle/>
          <a:p>
            <a:r>
              <a:rPr kumimoji="1" lang="zh-CN" altLang="en-US" dirty="0"/>
              <a:t>编程练习</a:t>
            </a:r>
          </a:p>
        </p:txBody>
      </p:sp>
      <p:sp>
        <p:nvSpPr>
          <p:cNvPr id="3" name="灯片编号占位符 2">
            <a:extLst>
              <a:ext uri="{FF2B5EF4-FFF2-40B4-BE49-F238E27FC236}">
                <a16:creationId xmlns:a16="http://schemas.microsoft.com/office/drawing/2014/main" id="{BDAB676B-EEFA-3A7E-34F8-3418BBFBBB84}"/>
              </a:ext>
            </a:extLst>
          </p:cNvPr>
          <p:cNvSpPr>
            <a:spLocks noGrp="1"/>
          </p:cNvSpPr>
          <p:nvPr>
            <p:ph type="sldNum" sz="quarter" idx="10"/>
          </p:nvPr>
        </p:nvSpPr>
        <p:spPr/>
        <p:txBody>
          <a:bodyPr/>
          <a:lstStyle/>
          <a:p>
            <a:fld id="{4235D990-D27F-4F2C-9FEA-C8DF9BEEB4E2}" type="slidenum">
              <a:rPr lang="zh-CN" altLang="en-US" smtClean="0"/>
              <a:t>31</a:t>
            </a:fld>
            <a:endParaRPr lang="zh-CN" altLang="en-US"/>
          </a:p>
        </p:txBody>
      </p:sp>
      <p:sp>
        <p:nvSpPr>
          <p:cNvPr id="6" name="文本框 5">
            <a:extLst>
              <a:ext uri="{FF2B5EF4-FFF2-40B4-BE49-F238E27FC236}">
                <a16:creationId xmlns:a16="http://schemas.microsoft.com/office/drawing/2014/main" id="{BD64D7A0-A6FF-1124-BAFE-2600C36993F3}"/>
              </a:ext>
            </a:extLst>
          </p:cNvPr>
          <p:cNvSpPr txBox="1"/>
          <p:nvPr/>
        </p:nvSpPr>
        <p:spPr>
          <a:xfrm>
            <a:off x="191627" y="1118568"/>
            <a:ext cx="11312461" cy="3272691"/>
          </a:xfrm>
          <a:prstGeom prst="rect">
            <a:avLst/>
          </a:prstGeom>
          <a:noFill/>
        </p:spPr>
        <p:txBody>
          <a:bodyPr wrap="square" rtlCol="0">
            <a:spAutoFit/>
          </a:bodyPr>
          <a:lstStyle/>
          <a:p>
            <a:pPr marL="285750" indent="-285750" algn="just">
              <a:buFont typeface="Wingdings" pitchFamily="2" charset="2"/>
              <a:buChar char="Ø"/>
            </a:pPr>
            <a:r>
              <a:rPr lang="zh-CN" altLang="en-US" sz="2000" dirty="0">
                <a:latin typeface="Times New Roman" panose="02020603050405020304" pitchFamily="18" charset="0"/>
                <a:cs typeface="Times New Roman" panose="02020603050405020304" pitchFamily="18" charset="0"/>
              </a:rPr>
              <a:t>（</a:t>
            </a:r>
            <a:r>
              <a:rPr lang="en-US" altLang="zh-CN" sz="2000" dirty="0">
                <a:latin typeface="+mn-ea"/>
              </a:rPr>
              <a:t>a</a:t>
            </a:r>
            <a:r>
              <a:rPr lang="en-US" altLang="zh-CN" sz="2000" baseline="30000" dirty="0">
                <a:latin typeface="+mn-ea"/>
              </a:rPr>
              <a:t>2</a:t>
            </a:r>
            <a:r>
              <a:rPr lang="en-US" altLang="zh-CN" sz="2000" dirty="0">
                <a:latin typeface="+mn-ea"/>
              </a:rPr>
              <a:t>-b</a:t>
            </a:r>
            <a:r>
              <a:rPr lang="en-US" altLang="zh-CN" sz="2000" baseline="30000" dirty="0">
                <a:latin typeface="+mn-ea"/>
              </a:rPr>
              <a:t>2</a:t>
            </a:r>
            <a:r>
              <a:rPr lang="zh-CN" altLang="en-US" sz="2000" dirty="0">
                <a:latin typeface="+mn-ea"/>
              </a:rPr>
              <a:t>）</a:t>
            </a:r>
            <a:r>
              <a:rPr lang="en-US" altLang="zh-CN" sz="2000" dirty="0">
                <a:latin typeface="+mn-ea"/>
              </a:rPr>
              <a:t>/2</a:t>
            </a:r>
          </a:p>
          <a:p>
            <a:pPr marL="285750" indent="-285750" algn="just">
              <a:buFont typeface="Wingdings" pitchFamily="2" charset="2"/>
              <a:buChar char="Ø"/>
            </a:pPr>
            <a:endParaRPr lang="en-US" altLang="zh-CN" sz="2000" baseline="30000" dirty="0">
              <a:latin typeface="+mn-ea"/>
            </a:endParaRPr>
          </a:p>
          <a:p>
            <a:pPr marL="285750" indent="-285750" algn="just">
              <a:buFont typeface="Wingdings" pitchFamily="2" charset="2"/>
              <a:buChar char="Ø"/>
            </a:pPr>
            <a:endParaRPr lang="zh-CN" altLang="en-US" sz="2000" baseline="30000" dirty="0"/>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ld.w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r2,r0,0		#</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将</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装载到寄存器</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r2</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中，</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在内存中的起始地址为</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0</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ld.w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r3,r0,32		#</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将</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b</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装载到寄存器</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r3</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中，</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b</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在内存中的起始地址为</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32</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mul.w      r4,r2,r2      	#r4=r2*r2=a*a=</a:t>
            </a:r>
            <a:r>
              <a:rPr lang="en-US" altLang="zh-CN" sz="2000" dirty="0">
                <a:latin typeface="+mn-ea"/>
              </a:rPr>
              <a:t>a</a:t>
            </a:r>
            <a:r>
              <a:rPr lang="en-US" altLang="zh-CN" sz="2000" baseline="30000" dirty="0">
                <a:latin typeface="+mn-ea"/>
              </a:rPr>
              <a:t>2</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mul.w  	  r5,r3,r3		#r5=r3*r3=b*b=</a:t>
            </a:r>
            <a:r>
              <a:rPr lang="en-US" altLang="zh-CN" sz="2000" dirty="0">
                <a:latin typeface="+mn-ea"/>
              </a:rPr>
              <a:t>b</a:t>
            </a:r>
            <a:r>
              <a:rPr lang="en-US" altLang="zh-CN" sz="2000" baseline="30000" dirty="0">
                <a:latin typeface="+mn-ea"/>
              </a:rPr>
              <a:t>2</a:t>
            </a:r>
            <a:endParaRPr lang="zh-CN" altLang="en-US" sz="2000" baseline="30000" dirty="0"/>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sub.w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r6,r4,r5		#r6=r4-r5=</a:t>
            </a:r>
            <a:r>
              <a:rPr lang="en-US" altLang="zh-CN" sz="2000" dirty="0">
                <a:latin typeface="+mn-ea"/>
              </a:rPr>
              <a:t>a</a:t>
            </a:r>
            <a:r>
              <a:rPr lang="en-US" altLang="zh-CN" sz="2000" baseline="30000" dirty="0">
                <a:latin typeface="+mn-ea"/>
              </a:rPr>
              <a:t>2</a:t>
            </a:r>
            <a:r>
              <a:rPr lang="en-US" altLang="zh-CN" sz="2000" dirty="0">
                <a:latin typeface="+mn-ea"/>
              </a:rPr>
              <a:t>-b</a:t>
            </a:r>
            <a:r>
              <a:rPr lang="en-US" altLang="zh-CN" sz="2000" baseline="30000" dirty="0">
                <a:latin typeface="+mn-ea"/>
              </a:rPr>
              <a:t>2</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ori</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r7, r0, 2             #r7=0|2</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err="1">
                <a:latin typeface="Times New Roman" panose="02020603050405020304" pitchFamily="18" charset="0"/>
                <a:cs typeface="Times New Roman" panose="02020603050405020304" pitchFamily="18" charset="0"/>
                <a:sym typeface="Wingdings" panose="05000000000000000000" pitchFamily="2" charset="2"/>
              </a:rPr>
              <a:t>div.w</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r8, r6, r7      #r8=r6/r7</a:t>
            </a:r>
          </a:p>
          <a:p>
            <a:pPr algn="just"/>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		</a:t>
            </a:r>
          </a:p>
        </p:txBody>
      </p:sp>
    </p:spTree>
    <p:extLst>
      <p:ext uri="{BB962C8B-B14F-4D97-AF65-F5344CB8AC3E}">
        <p14:creationId xmlns:p14="http://schemas.microsoft.com/office/powerpoint/2010/main" val="18714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32</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37564" y="964588"/>
            <a:ext cx="11312461" cy="1384995"/>
          </a:xfrm>
          <a:prstGeom prst="rect">
            <a:avLst/>
          </a:prstGeom>
          <a:noFill/>
        </p:spPr>
        <p:txBody>
          <a:bodyPr wrap="square" rtlCol="0">
            <a:spAutoFit/>
          </a:bodyPr>
          <a:lstStyle/>
          <a:p>
            <a:pPr algn="just"/>
            <a:r>
              <a:rPr lang="zh-CN" altLang="en-US" sz="2400" b="1" dirty="0">
                <a:latin typeface="+mn-ea"/>
              </a:rPr>
              <a:t>练习</a:t>
            </a:r>
            <a:endParaRPr lang="en-US" altLang="zh-CN" sz="2400" b="1" dirty="0">
              <a:latin typeface="+mn-ea"/>
            </a:endParaRPr>
          </a:p>
          <a:p>
            <a:pPr algn="just"/>
            <a:r>
              <a:rPr lang="en-US" altLang="zh-CN" sz="2000" dirty="0">
                <a:latin typeface="+mn-ea"/>
              </a:rPr>
              <a:t>	</a:t>
            </a:r>
            <a:r>
              <a:rPr lang="zh-CN" altLang="en-US" sz="2000" dirty="0">
                <a:latin typeface="+mn-ea"/>
              </a:rPr>
              <a:t>尝试通过移位和逻辑运算指令，将</a:t>
            </a:r>
            <a:r>
              <a:rPr lang="en-US" altLang="zh-CN" sz="2000" dirty="0">
                <a:latin typeface="+mn-ea"/>
              </a:rPr>
              <a:t>0xABCD</a:t>
            </a:r>
            <a:r>
              <a:rPr lang="zh-CN" altLang="en-US" sz="2000" dirty="0">
                <a:latin typeface="+mn-ea"/>
              </a:rPr>
              <a:t>转换成</a:t>
            </a:r>
            <a:r>
              <a:rPr lang="en-US" altLang="zh-CN" sz="2000" dirty="0">
                <a:latin typeface="+mn-ea"/>
              </a:rPr>
              <a:t>0xDABC</a:t>
            </a:r>
            <a:r>
              <a:rPr lang="zh-CN" altLang="en-US" sz="2000" dirty="0">
                <a:latin typeface="+mn-ea"/>
              </a:rPr>
              <a:t>。可以通过逻辑运算指令取出源操作数中的某一部分，然后进行移位操作后，再将该部分放置到正确的位置上（假设源操作数被保存在</a:t>
            </a:r>
            <a:r>
              <a:rPr lang="en-US" altLang="zh-CN" sz="2000" dirty="0">
                <a:latin typeface="+mn-ea"/>
              </a:rPr>
              <a:t>r3</a:t>
            </a:r>
            <a:r>
              <a:rPr lang="zh-CN" altLang="en-US" sz="2000" dirty="0">
                <a:latin typeface="+mn-ea"/>
              </a:rPr>
              <a:t>寄存器中）。</a:t>
            </a:r>
            <a:endParaRPr lang="pt-BR" altLang="zh-CN"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F9C7AB9-455D-BC1A-E5BF-79E66A939484}"/>
              </a:ext>
            </a:extLst>
          </p:cNvPr>
          <p:cNvSpPr txBox="1"/>
          <p:nvPr/>
        </p:nvSpPr>
        <p:spPr>
          <a:xfrm>
            <a:off x="237564" y="2595552"/>
            <a:ext cx="11514666" cy="3170099"/>
          </a:xfrm>
          <a:prstGeom prst="rect">
            <a:avLst/>
          </a:prstGeom>
          <a:noFill/>
        </p:spPr>
        <p:txBody>
          <a:bodyPr wrap="square" rtlCol="0">
            <a:spAutoFit/>
          </a:bodyPr>
          <a:lstStyle/>
          <a:p>
            <a:pPr algn="just">
              <a:lnSpc>
                <a:spcPct val="150000"/>
              </a:lnSpc>
            </a:pPr>
            <a:r>
              <a:rPr lang="en-US" altLang="zh-CN" sz="2000" dirty="0">
                <a:latin typeface="+mn-ea"/>
              </a:rPr>
              <a:t>	andi   r4,r3,0xF			#</a:t>
            </a:r>
            <a:r>
              <a:rPr lang="zh-CN" altLang="en-US" sz="2000" dirty="0">
                <a:latin typeface="+mn-ea"/>
              </a:rPr>
              <a:t>将</a:t>
            </a:r>
            <a:r>
              <a:rPr lang="en-US" altLang="zh-CN" sz="2000" dirty="0">
                <a:latin typeface="+mn-ea"/>
              </a:rPr>
              <a:t>0xABCD</a:t>
            </a:r>
            <a:r>
              <a:rPr lang="zh-CN" altLang="en-US" sz="2000" dirty="0">
                <a:latin typeface="+mn-ea"/>
              </a:rPr>
              <a:t>和</a:t>
            </a:r>
            <a:r>
              <a:rPr lang="en-US" altLang="zh-CN" sz="2000" dirty="0">
                <a:latin typeface="+mn-ea"/>
              </a:rPr>
              <a:t>0xF</a:t>
            </a:r>
            <a:r>
              <a:rPr lang="zh-CN" altLang="en-US" sz="2000" dirty="0">
                <a:solidFill>
                  <a:schemeClr val="accent6">
                    <a:lumMod val="75000"/>
                  </a:schemeClr>
                </a:solidFill>
                <a:latin typeface="+mn-ea"/>
              </a:rPr>
              <a:t>进行和操作，取出低</a:t>
            </a:r>
            <a:r>
              <a:rPr lang="en-US" altLang="zh-CN" sz="2000" dirty="0">
                <a:solidFill>
                  <a:schemeClr val="accent6">
                    <a:lumMod val="75000"/>
                  </a:schemeClr>
                </a:solidFill>
                <a:latin typeface="+mn-ea"/>
              </a:rPr>
              <a:t>4</a:t>
            </a:r>
            <a:r>
              <a:rPr lang="zh-CN" altLang="en-US" sz="2000" dirty="0">
                <a:solidFill>
                  <a:schemeClr val="accent6">
                    <a:lumMod val="75000"/>
                  </a:schemeClr>
                </a:solidFill>
                <a:latin typeface="+mn-ea"/>
              </a:rPr>
              <a:t>位</a:t>
            </a:r>
            <a:r>
              <a:rPr lang="zh-CN" altLang="en-US" sz="2000" dirty="0">
                <a:latin typeface="+mn-ea"/>
              </a:rPr>
              <a:t>也就是</a:t>
            </a:r>
            <a:r>
              <a:rPr lang="en-US" altLang="zh-CN" sz="2000" dirty="0">
                <a:latin typeface="+mn-ea"/>
              </a:rPr>
              <a:t>D</a:t>
            </a:r>
            <a:r>
              <a:rPr lang="zh-CN" altLang="en-US" sz="2000" dirty="0">
                <a:latin typeface="+mn-ea"/>
              </a:rPr>
              <a:t>放入寄存器</a:t>
            </a:r>
            <a:r>
              <a:rPr lang="en-US" altLang="zh-CN" sz="2000" dirty="0">
                <a:latin typeface="+mn-ea"/>
              </a:rPr>
              <a:t>r4</a:t>
            </a:r>
            <a:r>
              <a:rPr lang="zh-CN" altLang="en-US" sz="2000" dirty="0">
                <a:latin typeface="+mn-ea"/>
              </a:rPr>
              <a:t>中</a:t>
            </a:r>
            <a:endParaRPr lang="en-US" altLang="zh-CN" sz="2000" dirty="0">
              <a:latin typeface="+mn-ea"/>
            </a:endParaRPr>
          </a:p>
          <a:p>
            <a:pPr algn="just">
              <a:lnSpc>
                <a:spcPct val="150000"/>
              </a:lnSpc>
            </a:pPr>
            <a:r>
              <a:rPr lang="en-US" altLang="zh-CN" sz="2000" dirty="0">
                <a:latin typeface="+mn-ea"/>
                <a:cs typeface="Times New Roman" panose="02020603050405020304" pitchFamily="18" charset="0"/>
              </a:rPr>
              <a:t>	srli.w   r5,r3,8			#</a:t>
            </a:r>
            <a:r>
              <a:rPr lang="zh-CN" altLang="en-US" sz="2000" dirty="0">
                <a:latin typeface="+mn-ea"/>
                <a:cs typeface="Times New Roman" panose="02020603050405020304" pitchFamily="18" charset="0"/>
              </a:rPr>
              <a:t>将</a:t>
            </a:r>
            <a:r>
              <a:rPr lang="en-US" altLang="zh-CN" sz="2000" dirty="0">
                <a:latin typeface="+mn-ea"/>
                <a:cs typeface="Times New Roman" panose="02020603050405020304" pitchFamily="18" charset="0"/>
              </a:rPr>
              <a:t>0xABCD</a:t>
            </a:r>
            <a:r>
              <a:rPr lang="zh-CN" altLang="en-US" sz="2000" dirty="0">
                <a:solidFill>
                  <a:schemeClr val="accent6">
                    <a:lumMod val="75000"/>
                  </a:schemeClr>
                </a:solidFill>
                <a:latin typeface="+mn-ea"/>
                <a:cs typeface="Times New Roman" panose="02020603050405020304" pitchFamily="18" charset="0"/>
              </a:rPr>
              <a:t>逻辑右移</a:t>
            </a:r>
            <a:r>
              <a:rPr lang="en-US" altLang="zh-CN" sz="2000" dirty="0">
                <a:solidFill>
                  <a:schemeClr val="accent6">
                    <a:lumMod val="75000"/>
                  </a:schemeClr>
                </a:solidFill>
                <a:latin typeface="+mn-ea"/>
                <a:cs typeface="Times New Roman" panose="02020603050405020304" pitchFamily="18" charset="0"/>
              </a:rPr>
              <a:t>8</a:t>
            </a:r>
            <a:r>
              <a:rPr lang="zh-CN" altLang="en-US" sz="2000" dirty="0">
                <a:solidFill>
                  <a:schemeClr val="accent6">
                    <a:lumMod val="75000"/>
                  </a:schemeClr>
                </a:solidFill>
                <a:latin typeface="+mn-ea"/>
                <a:cs typeface="Times New Roman" panose="02020603050405020304" pitchFamily="18" charset="0"/>
              </a:rPr>
              <a:t>位，得到</a:t>
            </a:r>
            <a:r>
              <a:rPr lang="en-US" altLang="zh-CN" sz="2000" dirty="0">
                <a:solidFill>
                  <a:schemeClr val="accent6">
                    <a:lumMod val="75000"/>
                  </a:schemeClr>
                </a:solidFill>
                <a:latin typeface="+mn-ea"/>
                <a:cs typeface="Times New Roman" panose="02020603050405020304" pitchFamily="18" charset="0"/>
              </a:rPr>
              <a:t>0xABC</a:t>
            </a:r>
          </a:p>
          <a:p>
            <a:pPr algn="just">
              <a:lnSpc>
                <a:spcPct val="150000"/>
              </a:lnSpc>
            </a:pPr>
            <a:r>
              <a:rPr lang="en-US" altLang="zh-CN" sz="2000" dirty="0">
                <a:latin typeface="+mn-ea"/>
                <a:cs typeface="Times New Roman" panose="02020603050405020304" pitchFamily="18" charset="0"/>
              </a:rPr>
              <a:t>	slli.w	  r4,r4,24			#</a:t>
            </a:r>
            <a:r>
              <a:rPr lang="zh-CN" altLang="en-US" sz="2000" dirty="0">
                <a:latin typeface="+mn-ea"/>
                <a:cs typeface="Times New Roman" panose="02020603050405020304" pitchFamily="18" charset="0"/>
              </a:rPr>
              <a:t>将</a:t>
            </a:r>
            <a:r>
              <a:rPr lang="en-US" altLang="zh-CN" sz="2000" dirty="0">
                <a:latin typeface="+mn-ea"/>
                <a:cs typeface="Times New Roman" panose="02020603050405020304" pitchFamily="18" charset="0"/>
              </a:rPr>
              <a:t>0xD</a:t>
            </a:r>
            <a:r>
              <a:rPr lang="zh-CN" altLang="en-US" sz="2000" dirty="0">
                <a:solidFill>
                  <a:schemeClr val="accent6">
                    <a:lumMod val="75000"/>
                  </a:schemeClr>
                </a:solidFill>
                <a:latin typeface="+mn-ea"/>
                <a:cs typeface="Times New Roman" panose="02020603050405020304" pitchFamily="18" charset="0"/>
              </a:rPr>
              <a:t>逻辑左移</a:t>
            </a:r>
            <a:r>
              <a:rPr lang="en-US" altLang="zh-CN" sz="2000" dirty="0">
                <a:solidFill>
                  <a:schemeClr val="accent6">
                    <a:lumMod val="75000"/>
                  </a:schemeClr>
                </a:solidFill>
                <a:latin typeface="+mn-ea"/>
                <a:cs typeface="Times New Roman" panose="02020603050405020304" pitchFamily="18" charset="0"/>
              </a:rPr>
              <a:t>24</a:t>
            </a:r>
            <a:r>
              <a:rPr lang="zh-CN" altLang="en-US" sz="2000" dirty="0">
                <a:solidFill>
                  <a:schemeClr val="accent6">
                    <a:lumMod val="75000"/>
                  </a:schemeClr>
                </a:solidFill>
                <a:latin typeface="+mn-ea"/>
                <a:cs typeface="Times New Roman" panose="02020603050405020304" pitchFamily="18" charset="0"/>
              </a:rPr>
              <a:t>位，得到</a:t>
            </a:r>
            <a:r>
              <a:rPr lang="en-US" altLang="zh-CN" sz="2000" dirty="0">
                <a:solidFill>
                  <a:schemeClr val="accent6">
                    <a:lumMod val="75000"/>
                  </a:schemeClr>
                </a:solidFill>
                <a:latin typeface="+mn-ea"/>
                <a:cs typeface="Times New Roman" panose="02020603050405020304" pitchFamily="18" charset="0"/>
              </a:rPr>
              <a:t>0xD000</a:t>
            </a:r>
          </a:p>
          <a:p>
            <a:pPr algn="just">
              <a:lnSpc>
                <a:spcPct val="150000"/>
              </a:lnSpc>
            </a:pPr>
            <a:r>
              <a:rPr lang="en-US" altLang="zh-CN" sz="2000" dirty="0">
                <a:latin typeface="+mn-ea"/>
                <a:cs typeface="Times New Roman" panose="02020603050405020304" pitchFamily="18" charset="0"/>
              </a:rPr>
              <a:t>	or   r6,r4,r5				#</a:t>
            </a:r>
            <a:r>
              <a:rPr lang="zh-CN" altLang="en-US" sz="2000" dirty="0">
                <a:latin typeface="+mn-ea"/>
                <a:cs typeface="Times New Roman" panose="02020603050405020304" pitchFamily="18" charset="0"/>
              </a:rPr>
              <a:t>将</a:t>
            </a:r>
            <a:r>
              <a:rPr lang="en-US" altLang="zh-CN" sz="2000" dirty="0">
                <a:latin typeface="+mn-ea"/>
                <a:cs typeface="Times New Roman" panose="02020603050405020304" pitchFamily="18" charset="0"/>
              </a:rPr>
              <a:t>0xABC</a:t>
            </a:r>
            <a:r>
              <a:rPr lang="zh-CN" altLang="en-US" sz="2000" dirty="0">
                <a:latin typeface="+mn-ea"/>
                <a:cs typeface="Times New Roman" panose="02020603050405020304" pitchFamily="18" charset="0"/>
              </a:rPr>
              <a:t>和</a:t>
            </a:r>
            <a:r>
              <a:rPr lang="en-US" altLang="zh-CN" sz="2000" dirty="0">
                <a:latin typeface="+mn-ea"/>
                <a:cs typeface="Times New Roman" panose="02020603050405020304" pitchFamily="18" charset="0"/>
              </a:rPr>
              <a:t>0xD000</a:t>
            </a:r>
            <a:r>
              <a:rPr lang="zh-CN" altLang="en-US" sz="2000" dirty="0">
                <a:solidFill>
                  <a:schemeClr val="accent6">
                    <a:lumMod val="75000"/>
                  </a:schemeClr>
                </a:solidFill>
                <a:latin typeface="+mn-ea"/>
                <a:cs typeface="Times New Roman" panose="02020603050405020304" pitchFamily="18" charset="0"/>
              </a:rPr>
              <a:t>进行或操作，以合并两者</a:t>
            </a:r>
            <a:r>
              <a:rPr lang="zh-CN" altLang="en-US" sz="2000" dirty="0">
                <a:latin typeface="+mn-ea"/>
                <a:cs typeface="Times New Roman" panose="02020603050405020304" pitchFamily="18" charset="0"/>
              </a:rPr>
              <a:t>，得到</a:t>
            </a:r>
            <a:r>
              <a:rPr lang="en-US" altLang="zh-CN" sz="2000" dirty="0">
                <a:latin typeface="+mn-ea"/>
                <a:cs typeface="Times New Roman" panose="02020603050405020304" pitchFamily="18" charset="0"/>
              </a:rPr>
              <a:t>0xDABC</a:t>
            </a:r>
            <a:r>
              <a:rPr lang="zh-CN" altLang="en-US" sz="2000" dirty="0">
                <a:latin typeface="+mn-ea"/>
                <a:cs typeface="Times New Roman" panose="02020603050405020304" pitchFamily="18" charset="0"/>
              </a:rPr>
              <a:t>，并存入</a:t>
            </a:r>
            <a:r>
              <a:rPr lang="en-US" altLang="zh-CN" sz="2000" dirty="0">
                <a:latin typeface="+mn-ea"/>
                <a:cs typeface="Times New Roman" panose="02020603050405020304" pitchFamily="18" charset="0"/>
              </a:rPr>
              <a:t>r6</a:t>
            </a:r>
          </a:p>
          <a:p>
            <a:pPr algn="just"/>
            <a:endParaRPr lang="en-US" altLang="zh-CN" sz="2000" dirty="0">
              <a:latin typeface="+mn-ea"/>
              <a:cs typeface="Times New Roman" panose="02020603050405020304" pitchFamily="18" charset="0"/>
            </a:endParaRPr>
          </a:p>
          <a:p>
            <a:pPr algn="just"/>
            <a:r>
              <a:rPr lang="en-US" altLang="zh-CN" sz="2000" dirty="0">
                <a:latin typeface="+mn-ea"/>
                <a:cs typeface="Times New Roman" panose="02020603050405020304" pitchFamily="18" charset="0"/>
              </a:rPr>
              <a:t>	r6</a:t>
            </a:r>
            <a:r>
              <a:rPr lang="zh-CN" altLang="en-US" sz="2000" dirty="0">
                <a:latin typeface="+mn-ea"/>
                <a:cs typeface="Times New Roman" panose="02020603050405020304" pitchFamily="18" charset="0"/>
              </a:rPr>
              <a:t>中就是我们想要的</a:t>
            </a:r>
            <a:r>
              <a:rPr lang="en-US" altLang="zh-CN" sz="2000" dirty="0">
                <a:latin typeface="+mn-ea"/>
                <a:cs typeface="Times New Roman" panose="02020603050405020304" pitchFamily="18" charset="0"/>
              </a:rPr>
              <a:t>0XDABC</a:t>
            </a:r>
            <a:r>
              <a:rPr lang="zh-CN" altLang="en-US" sz="2000" dirty="0">
                <a:latin typeface="+mn-ea"/>
                <a:cs typeface="Times New Roman" panose="02020603050405020304" pitchFamily="18" charset="0"/>
              </a:rPr>
              <a:t>了。</a:t>
            </a:r>
            <a:endParaRPr lang="en-US" altLang="zh-CN" sz="2000" dirty="0">
              <a:latin typeface="+mn-ea"/>
              <a:cs typeface="Times New Roman" panose="02020603050405020304" pitchFamily="18" charset="0"/>
            </a:endParaRPr>
          </a:p>
          <a:p>
            <a:pPr algn="just"/>
            <a:r>
              <a:rPr lang="en-US" altLang="zh-CN" sz="2000" dirty="0">
                <a:latin typeface="+mn-ea"/>
                <a:cs typeface="Times New Roman" panose="02020603050405020304" pitchFamily="18" charset="0"/>
              </a:rPr>
              <a:t>		</a:t>
            </a:r>
          </a:p>
          <a:p>
            <a:pPr algn="just"/>
            <a:r>
              <a:rPr lang="en-US" altLang="zh-CN" sz="2000" dirty="0">
                <a:latin typeface="+mn-ea"/>
                <a:cs typeface="Times New Roman" panose="02020603050405020304" pitchFamily="18" charset="0"/>
              </a:rPr>
              <a:t>	  </a:t>
            </a:r>
            <a:endParaRPr lang="pt-BR"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86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33</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87120" y="1039848"/>
            <a:ext cx="11617759" cy="5109091"/>
          </a:xfrm>
          <a:prstGeom prst="rect">
            <a:avLst/>
          </a:prstGeom>
          <a:noFill/>
        </p:spPr>
        <p:txBody>
          <a:bodyPr wrap="square" rtlCol="0">
            <a:spAutoFit/>
          </a:bodyPr>
          <a:lstStyle/>
          <a:p>
            <a:pPr algn="just"/>
            <a:r>
              <a:rPr lang="en-US" altLang="zh-CN" sz="2000" b="1" dirty="0">
                <a:latin typeface="+mn-ea"/>
              </a:rPr>
              <a:t>	</a:t>
            </a:r>
            <a:r>
              <a:rPr lang="en-US" altLang="zh-CN" sz="2400" b="1" dirty="0">
                <a:latin typeface="+mn-ea"/>
              </a:rPr>
              <a:t>2.</a:t>
            </a:r>
            <a:r>
              <a:rPr lang="zh-CN" altLang="en-US" sz="2400" b="1" dirty="0">
                <a:latin typeface="+mn-ea"/>
              </a:rPr>
              <a:t>转移指令</a:t>
            </a:r>
            <a:endParaRPr lang="en-US" altLang="zh-CN" sz="2400" b="1" dirty="0">
              <a:latin typeface="+mn-ea"/>
            </a:endParaRPr>
          </a:p>
          <a:p>
            <a:pPr algn="just"/>
            <a:r>
              <a:rPr lang="en-US" altLang="zh-CN" sz="2000" b="1" dirty="0">
                <a:latin typeface="+mn-ea"/>
              </a:rPr>
              <a:t>	 </a:t>
            </a:r>
            <a:r>
              <a:rPr lang="zh-CN" altLang="en-US" sz="2000" dirty="0">
                <a:latin typeface="+mn-ea"/>
              </a:rPr>
              <a:t>转移指令主要分为无条件跳转和条件跳转两种指令类型，他们在汇编程序的实现中起着举足轻重的作用，大部分的循环或选择语句都是通过转移指令来组合实现的。</a:t>
            </a:r>
            <a:r>
              <a:rPr lang="en-US" altLang="zh-CN" sz="2000" dirty="0">
                <a:latin typeface="+mn-ea"/>
              </a:rPr>
              <a:t> </a:t>
            </a:r>
          </a:p>
          <a:p>
            <a:pPr algn="just"/>
            <a:r>
              <a:rPr lang="en-US" altLang="zh-CN" sz="2000" dirty="0">
                <a:latin typeface="+mn-ea"/>
              </a:rPr>
              <a:t>	 LA32</a:t>
            </a:r>
            <a:r>
              <a:rPr lang="zh-CN" altLang="en-US" sz="2000" dirty="0">
                <a:latin typeface="+mn-ea"/>
              </a:rPr>
              <a:t>中的无条件跳转指令有</a:t>
            </a:r>
            <a:r>
              <a:rPr lang="en-US" altLang="zh-CN" sz="2000" dirty="0">
                <a:latin typeface="+mn-ea"/>
              </a:rPr>
              <a:t>B</a:t>
            </a:r>
            <a:r>
              <a:rPr lang="zh-CN" altLang="en-US" sz="2000" dirty="0">
                <a:latin typeface="+mn-ea"/>
              </a:rPr>
              <a:t>，</a:t>
            </a:r>
            <a:r>
              <a:rPr lang="en-US" altLang="zh-CN" sz="2000" dirty="0">
                <a:latin typeface="+mn-ea"/>
              </a:rPr>
              <a:t>BL</a:t>
            </a:r>
            <a:r>
              <a:rPr lang="zh-CN" altLang="en-US" sz="2000" dirty="0">
                <a:latin typeface="+mn-ea"/>
              </a:rPr>
              <a:t>和</a:t>
            </a:r>
            <a:r>
              <a:rPr lang="en-US" altLang="zh-CN" sz="2000" dirty="0">
                <a:latin typeface="+mn-ea"/>
              </a:rPr>
              <a:t>JIRL</a:t>
            </a:r>
            <a:r>
              <a:rPr lang="zh-CN" altLang="en-US" sz="2000" dirty="0">
                <a:latin typeface="+mn-ea"/>
              </a:rPr>
              <a:t>三条，其指令格式分别为：</a:t>
            </a:r>
            <a:endParaRPr lang="en-US" altLang="zh-CN" sz="2000" dirty="0">
              <a:latin typeface="+mn-ea"/>
            </a:endParaRPr>
          </a:p>
          <a:p>
            <a:pPr algn="just"/>
            <a:r>
              <a:rPr lang="en-US" altLang="zh-CN" sz="2000" dirty="0">
                <a:latin typeface="+mn-ea"/>
              </a:rPr>
              <a:t>		b  offs26;</a:t>
            </a:r>
          </a:p>
          <a:p>
            <a:pPr algn="just"/>
            <a:r>
              <a:rPr lang="en-US" altLang="zh-CN" sz="2000" dirty="0">
                <a:latin typeface="+mn-ea"/>
              </a:rPr>
              <a:t>		bl   offs26;</a:t>
            </a:r>
          </a:p>
          <a:p>
            <a:pPr algn="just"/>
            <a:r>
              <a:rPr lang="en-US" altLang="zh-CN" sz="2000" dirty="0">
                <a:latin typeface="+mn-ea"/>
              </a:rPr>
              <a:t>		jirl   rd,rj,offs16;</a:t>
            </a:r>
          </a:p>
          <a:p>
            <a:pPr algn="just"/>
            <a:r>
              <a:rPr lang="en-US" altLang="zh-CN" sz="2000" dirty="0">
                <a:latin typeface="+mn-ea"/>
              </a:rPr>
              <a:t>	 </a:t>
            </a:r>
            <a:r>
              <a:rPr lang="zh-CN" altLang="en-US" dirty="0">
                <a:latin typeface="+mn-ea"/>
              </a:rPr>
              <a:t>虽然三条指令都是无条件跳转指令，但其作用的环境与情况不尽相同，起到的作用也是不一样的。</a:t>
            </a:r>
            <a:endParaRPr lang="en-US" altLang="zh-CN" dirty="0">
              <a:latin typeface="+mn-ea"/>
            </a:endParaRPr>
          </a:p>
          <a:p>
            <a:pPr algn="just"/>
            <a:endParaRPr lang="en-US" altLang="zh-CN" dirty="0">
              <a:latin typeface="+mn-ea"/>
            </a:endParaRPr>
          </a:p>
          <a:p>
            <a:pPr algn="just"/>
            <a:r>
              <a:rPr lang="en-US" altLang="zh-CN" dirty="0">
                <a:solidFill>
                  <a:schemeClr val="accent5">
                    <a:lumMod val="75000"/>
                  </a:schemeClr>
                </a:solidFill>
                <a:latin typeface="+mn-ea"/>
              </a:rPr>
              <a:t>	 </a:t>
            </a:r>
            <a:r>
              <a:rPr lang="en-US" altLang="zh-CN" dirty="0">
                <a:solidFill>
                  <a:schemeClr val="accent6">
                    <a:lumMod val="75000"/>
                  </a:schemeClr>
                </a:solidFill>
                <a:latin typeface="+mn-ea"/>
              </a:rPr>
              <a:t>B</a:t>
            </a:r>
            <a:r>
              <a:rPr lang="zh-CN" altLang="en-US" dirty="0">
                <a:latin typeface="+mn-ea"/>
              </a:rPr>
              <a:t>指令无条件跳转到目标地址处，指令的跳转目标地址是将指令的</a:t>
            </a:r>
            <a:r>
              <a:rPr lang="en-US" altLang="zh-CN" dirty="0">
                <a:latin typeface="+mn-ea"/>
              </a:rPr>
              <a:t>PC</a:t>
            </a:r>
            <a:r>
              <a:rPr lang="zh-CN" altLang="en-US" dirty="0">
                <a:latin typeface="+mn-ea"/>
              </a:rPr>
              <a:t>值加上指令中给出的</a:t>
            </a:r>
            <a:r>
              <a:rPr lang="en-US" altLang="zh-CN" dirty="0">
                <a:latin typeface="+mn-ea"/>
              </a:rPr>
              <a:t>26</a:t>
            </a:r>
            <a:r>
              <a:rPr lang="zh-CN" altLang="en-US" dirty="0">
                <a:latin typeface="+mn-ea"/>
              </a:rPr>
              <a:t>比特长度的立即数</a:t>
            </a:r>
            <a:r>
              <a:rPr lang="en-US" altLang="zh-CN" dirty="0">
                <a:latin typeface="+mn-ea"/>
              </a:rPr>
              <a:t>offs26</a:t>
            </a:r>
            <a:r>
              <a:rPr lang="zh-CN" altLang="en-US" dirty="0">
                <a:latin typeface="+mn-ea"/>
              </a:rPr>
              <a:t>逻辑左移</a:t>
            </a:r>
            <a:r>
              <a:rPr lang="en-US" altLang="zh-CN" dirty="0">
                <a:latin typeface="+mn-ea"/>
              </a:rPr>
              <a:t>2</a:t>
            </a:r>
            <a:r>
              <a:rPr lang="zh-CN" altLang="en-US" dirty="0">
                <a:latin typeface="+mn-ea"/>
              </a:rPr>
              <a:t>位后进行符号扩展所得到的偏移值。</a:t>
            </a:r>
            <a:endParaRPr lang="en-US" altLang="zh-CN" dirty="0">
              <a:latin typeface="+mn-ea"/>
            </a:endParaRPr>
          </a:p>
          <a:p>
            <a:pPr algn="just"/>
            <a:r>
              <a:rPr lang="en-US" altLang="zh-CN" dirty="0">
                <a:solidFill>
                  <a:schemeClr val="accent6">
                    <a:lumMod val="75000"/>
                  </a:schemeClr>
                </a:solidFill>
                <a:latin typeface="+mn-ea"/>
              </a:rPr>
              <a:t>	 BL</a:t>
            </a:r>
            <a:r>
              <a:rPr lang="zh-CN" altLang="en-US" dirty="0">
                <a:latin typeface="+mn-ea"/>
              </a:rPr>
              <a:t>指令无条件跳转到目标地址处，同时将该指令的</a:t>
            </a:r>
            <a:r>
              <a:rPr lang="en-US" altLang="zh-CN" dirty="0">
                <a:latin typeface="+mn-ea"/>
              </a:rPr>
              <a:t>PC</a:t>
            </a:r>
            <a:r>
              <a:rPr lang="zh-CN" altLang="en-US" dirty="0">
                <a:latin typeface="+mn-ea"/>
              </a:rPr>
              <a:t>值加</a:t>
            </a:r>
            <a:r>
              <a:rPr lang="en-US" altLang="zh-CN" dirty="0">
                <a:latin typeface="+mn-ea"/>
              </a:rPr>
              <a:t>4</a:t>
            </a:r>
            <a:r>
              <a:rPr lang="zh-CN" altLang="en-US" dirty="0">
                <a:latin typeface="+mn-ea"/>
              </a:rPr>
              <a:t>的结果写入到</a:t>
            </a:r>
            <a:r>
              <a:rPr lang="en-US" altLang="zh-CN" dirty="0">
                <a:latin typeface="+mn-ea"/>
              </a:rPr>
              <a:t>1</a:t>
            </a:r>
            <a:r>
              <a:rPr lang="zh-CN" altLang="en-US" dirty="0">
                <a:latin typeface="+mn-ea"/>
              </a:rPr>
              <a:t>号通用寄存器</a:t>
            </a:r>
            <a:r>
              <a:rPr lang="en-US" altLang="zh-CN" dirty="0">
                <a:latin typeface="+mn-ea"/>
              </a:rPr>
              <a:t>r1</a:t>
            </a:r>
            <a:r>
              <a:rPr lang="zh-CN" altLang="en-US" dirty="0">
                <a:latin typeface="+mn-ea"/>
              </a:rPr>
              <a:t>中。指令跳转的目标地址是将指令码中的</a:t>
            </a:r>
            <a:r>
              <a:rPr lang="en-US" altLang="zh-CN" dirty="0">
                <a:latin typeface="+mn-ea"/>
              </a:rPr>
              <a:t>26</a:t>
            </a:r>
            <a:r>
              <a:rPr lang="zh-CN" altLang="en-US" dirty="0">
                <a:latin typeface="+mn-ea"/>
              </a:rPr>
              <a:t>比特长度的立即数</a:t>
            </a:r>
            <a:r>
              <a:rPr lang="en-US" altLang="zh-CN" dirty="0">
                <a:latin typeface="+mn-ea"/>
              </a:rPr>
              <a:t>offs26</a:t>
            </a:r>
            <a:r>
              <a:rPr lang="zh-CN" altLang="en-US" dirty="0">
                <a:latin typeface="+mn-ea"/>
              </a:rPr>
              <a:t>逻辑左移</a:t>
            </a:r>
            <a:r>
              <a:rPr lang="en-US" altLang="zh-CN" dirty="0">
                <a:latin typeface="+mn-ea"/>
              </a:rPr>
              <a:t>2</a:t>
            </a:r>
            <a:r>
              <a:rPr lang="zh-CN" altLang="en-US" dirty="0">
                <a:latin typeface="+mn-ea"/>
              </a:rPr>
              <a:t>位后再符号扩展，所得的偏移值加上该分支指令的</a:t>
            </a:r>
            <a:r>
              <a:rPr lang="en-US" altLang="zh-CN" dirty="0">
                <a:latin typeface="+mn-ea"/>
              </a:rPr>
              <a:t>PC</a:t>
            </a:r>
            <a:r>
              <a:rPr lang="zh-CN" altLang="en-US" dirty="0">
                <a:latin typeface="+mn-ea"/>
              </a:rPr>
              <a:t>。</a:t>
            </a:r>
            <a:endParaRPr lang="en-US" altLang="zh-CN" dirty="0">
              <a:latin typeface="+mn-ea"/>
            </a:endParaRPr>
          </a:p>
          <a:p>
            <a:pPr algn="just"/>
            <a:r>
              <a:rPr lang="en-US" altLang="zh-CN" dirty="0">
                <a:latin typeface="+mn-ea"/>
              </a:rPr>
              <a:t>	 </a:t>
            </a:r>
            <a:r>
              <a:rPr lang="en-US" altLang="zh-CN" dirty="0">
                <a:solidFill>
                  <a:schemeClr val="accent6">
                    <a:lumMod val="75000"/>
                  </a:schemeClr>
                </a:solidFill>
                <a:latin typeface="+mn-ea"/>
              </a:rPr>
              <a:t>JIRL </a:t>
            </a:r>
            <a:r>
              <a:rPr lang="zh-CN" altLang="en-US" dirty="0">
                <a:latin typeface="+mn-ea"/>
              </a:rPr>
              <a:t>无条件跳转到目标地址处，同时将该指令的</a:t>
            </a:r>
            <a:r>
              <a:rPr lang="en-US" altLang="zh-CN" dirty="0">
                <a:latin typeface="+mn-ea"/>
              </a:rPr>
              <a:t>PC</a:t>
            </a:r>
            <a:r>
              <a:rPr lang="zh-CN" altLang="en-US" dirty="0">
                <a:latin typeface="+mn-ea"/>
              </a:rPr>
              <a:t>值加</a:t>
            </a:r>
            <a:r>
              <a:rPr lang="en-US" altLang="zh-CN" dirty="0">
                <a:latin typeface="+mn-ea"/>
              </a:rPr>
              <a:t>4</a:t>
            </a:r>
            <a:r>
              <a:rPr lang="zh-CN" altLang="en-US" dirty="0">
                <a:latin typeface="+mn-ea"/>
              </a:rPr>
              <a:t>的结果写入到通用寄存器</a:t>
            </a:r>
            <a:r>
              <a:rPr lang="en-US" altLang="zh-CN" dirty="0">
                <a:latin typeface="+mn-ea"/>
              </a:rPr>
              <a:t>rd</a:t>
            </a:r>
            <a:r>
              <a:rPr lang="zh-CN" altLang="en-US" dirty="0">
                <a:latin typeface="+mn-ea"/>
              </a:rPr>
              <a:t>中。该指令的跳转目标地址是将指令码中的</a:t>
            </a:r>
            <a:r>
              <a:rPr lang="en-US" altLang="zh-CN" dirty="0">
                <a:latin typeface="+mn-ea"/>
              </a:rPr>
              <a:t>16</a:t>
            </a:r>
            <a:r>
              <a:rPr lang="zh-CN" altLang="en-US" dirty="0">
                <a:latin typeface="+mn-ea"/>
              </a:rPr>
              <a:t>比特立即数</a:t>
            </a:r>
            <a:r>
              <a:rPr lang="en-US" altLang="zh-CN" dirty="0">
                <a:latin typeface="+mn-ea"/>
              </a:rPr>
              <a:t>offsl6</a:t>
            </a:r>
            <a:r>
              <a:rPr lang="zh-CN" altLang="en-US" dirty="0">
                <a:latin typeface="+mn-ea"/>
              </a:rPr>
              <a:t>逻辑左移</a:t>
            </a:r>
            <a:r>
              <a:rPr lang="en-US" altLang="zh-CN" dirty="0">
                <a:latin typeface="+mn-ea"/>
              </a:rPr>
              <a:t>2</a:t>
            </a:r>
            <a:r>
              <a:rPr lang="zh-CN" altLang="en-US" dirty="0">
                <a:latin typeface="+mn-ea"/>
              </a:rPr>
              <a:t>位后再符号扩展，所得的偏移值加上通用寄存器</a:t>
            </a:r>
            <a:r>
              <a:rPr lang="en-US" altLang="zh-CN" dirty="0">
                <a:latin typeface="+mn-ea"/>
              </a:rPr>
              <a:t>rj</a:t>
            </a:r>
            <a:r>
              <a:rPr lang="zh-CN" altLang="en-US" dirty="0">
                <a:latin typeface="+mn-ea"/>
              </a:rPr>
              <a:t>中的值。要注意的是当</a:t>
            </a:r>
            <a:r>
              <a:rPr lang="en-US" altLang="zh-CN" dirty="0">
                <a:latin typeface="+mn-ea"/>
              </a:rPr>
              <a:t>rd</a:t>
            </a:r>
            <a:r>
              <a:rPr lang="zh-CN" altLang="en-US" dirty="0">
                <a:latin typeface="+mn-ea"/>
              </a:rPr>
              <a:t>等于</a:t>
            </a:r>
            <a:r>
              <a:rPr lang="en-US" altLang="zh-CN" dirty="0">
                <a:latin typeface="+mn-ea"/>
              </a:rPr>
              <a:t>0</a:t>
            </a:r>
            <a:r>
              <a:rPr lang="zh-CN" altLang="en-US" dirty="0">
                <a:latin typeface="+mn-ea"/>
              </a:rPr>
              <a:t>时，</a:t>
            </a:r>
            <a:r>
              <a:rPr lang="en-US" altLang="zh-CN" dirty="0">
                <a:latin typeface="+mn-ea"/>
              </a:rPr>
              <a:t>JIRL</a:t>
            </a:r>
            <a:r>
              <a:rPr lang="zh-CN" altLang="en-US" dirty="0">
                <a:latin typeface="+mn-ea"/>
              </a:rPr>
              <a:t>的功能即是一条普通的非调用间接跳转指令。同时，</a:t>
            </a:r>
            <a:r>
              <a:rPr lang="en-US" altLang="zh-CN" dirty="0">
                <a:latin typeface="+mn-ea"/>
              </a:rPr>
              <a:t>rd</a:t>
            </a:r>
            <a:r>
              <a:rPr lang="zh-CN" altLang="en-US" dirty="0">
                <a:latin typeface="+mn-ea"/>
              </a:rPr>
              <a:t>等于</a:t>
            </a:r>
            <a:r>
              <a:rPr lang="en-US" altLang="zh-CN" dirty="0">
                <a:latin typeface="+mn-ea"/>
              </a:rPr>
              <a:t>0,rj</a:t>
            </a:r>
            <a:r>
              <a:rPr lang="zh-CN" altLang="en-US" dirty="0">
                <a:latin typeface="+mn-ea"/>
              </a:rPr>
              <a:t>等于</a:t>
            </a:r>
            <a:r>
              <a:rPr lang="en-US" altLang="zh-CN" dirty="0">
                <a:latin typeface="+mn-ea"/>
              </a:rPr>
              <a:t>1</a:t>
            </a:r>
            <a:r>
              <a:rPr lang="zh-CN" altLang="en-US" dirty="0">
                <a:latin typeface="+mn-ea"/>
              </a:rPr>
              <a:t>且</a:t>
            </a:r>
            <a:r>
              <a:rPr lang="en-US" altLang="zh-CN" dirty="0">
                <a:latin typeface="+mn-ea"/>
              </a:rPr>
              <a:t>offsl6</a:t>
            </a:r>
            <a:r>
              <a:rPr lang="zh-CN" altLang="en-US" dirty="0">
                <a:latin typeface="+mn-ea"/>
              </a:rPr>
              <a:t>等于</a:t>
            </a:r>
            <a:r>
              <a:rPr lang="en-US" altLang="zh-CN" dirty="0">
                <a:latin typeface="+mn-ea"/>
              </a:rPr>
              <a:t>0</a:t>
            </a:r>
            <a:r>
              <a:rPr lang="zh-CN" altLang="en-US" dirty="0">
                <a:latin typeface="+mn-ea"/>
              </a:rPr>
              <a:t>的</a:t>
            </a:r>
            <a:r>
              <a:rPr lang="en-US" altLang="zh-CN" dirty="0">
                <a:latin typeface="+mn-ea"/>
              </a:rPr>
              <a:t>JIRL </a:t>
            </a:r>
            <a:r>
              <a:rPr lang="zh-CN" altLang="en-US" dirty="0">
                <a:latin typeface="+mn-ea"/>
              </a:rPr>
              <a:t>常作为调用返回间接跳转使用。</a:t>
            </a:r>
            <a:endParaRPr lang="zh-CN" altLang="en-US" dirty="0"/>
          </a:p>
        </p:txBody>
      </p:sp>
    </p:spTree>
    <p:extLst>
      <p:ext uri="{BB962C8B-B14F-4D97-AF65-F5344CB8AC3E}">
        <p14:creationId xmlns:p14="http://schemas.microsoft.com/office/powerpoint/2010/main" val="36205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34</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87120" y="1629868"/>
            <a:ext cx="11617759" cy="5293757"/>
          </a:xfrm>
          <a:prstGeom prst="rect">
            <a:avLst/>
          </a:prstGeom>
          <a:noFill/>
        </p:spPr>
        <p:txBody>
          <a:bodyPr wrap="square" rtlCol="0">
            <a:spAutoFit/>
          </a:bodyPr>
          <a:lstStyle/>
          <a:p>
            <a:pPr algn="just"/>
            <a:r>
              <a:rPr lang="en-US" altLang="zh-CN" sz="2000" dirty="0">
                <a:latin typeface="+mn-ea"/>
              </a:rPr>
              <a:t>	 LA32</a:t>
            </a:r>
            <a:r>
              <a:rPr lang="zh-CN" altLang="en-US" sz="2000" dirty="0">
                <a:latin typeface="+mn-ea"/>
              </a:rPr>
              <a:t>中条件跳转指令有</a:t>
            </a:r>
            <a:r>
              <a:rPr lang="en-US" altLang="zh-CN" sz="2000" dirty="0">
                <a:latin typeface="+mn-ea"/>
              </a:rPr>
              <a:t>BEQ,BNE,BLT[U],BGE[U]</a:t>
            </a:r>
            <a:r>
              <a:rPr lang="zh-CN" altLang="en-US" sz="2000" dirty="0">
                <a:latin typeface="+mn-ea"/>
              </a:rPr>
              <a:t>条件跳转指令，其指令编码格式都是</a:t>
            </a:r>
            <a:r>
              <a:rPr lang="en-US" altLang="zh-CN" sz="2000" dirty="0">
                <a:latin typeface="+mn-ea"/>
              </a:rPr>
              <a:t>2RI16</a:t>
            </a:r>
            <a:r>
              <a:rPr lang="zh-CN" altLang="en-US" sz="2000" dirty="0">
                <a:latin typeface="+mn-ea"/>
              </a:rPr>
              <a:t>，六条分支指令的跳转目标地址计算方式都是将指令码中的</a:t>
            </a:r>
            <a:r>
              <a:rPr lang="en-US" altLang="zh-CN" sz="2000" dirty="0">
                <a:latin typeface="+mn-ea"/>
              </a:rPr>
              <a:t>16</a:t>
            </a:r>
            <a:r>
              <a:rPr lang="zh-CN" altLang="en-US" sz="2000" dirty="0">
                <a:latin typeface="+mn-ea"/>
              </a:rPr>
              <a:t>比特立即数</a:t>
            </a:r>
            <a:r>
              <a:rPr lang="en-US" altLang="zh-CN" sz="2000" dirty="0">
                <a:latin typeface="+mn-ea"/>
              </a:rPr>
              <a:t>offsl6</a:t>
            </a:r>
            <a:r>
              <a:rPr lang="zh-CN" altLang="en-US" sz="2000" dirty="0">
                <a:latin typeface="+mn-ea"/>
              </a:rPr>
              <a:t>逻辑左移</a:t>
            </a:r>
            <a:r>
              <a:rPr lang="en-US" altLang="zh-CN" sz="2000" dirty="0">
                <a:latin typeface="+mn-ea"/>
              </a:rPr>
              <a:t>2</a:t>
            </a:r>
            <a:r>
              <a:rPr lang="zh-CN" altLang="en-US" sz="2000" dirty="0">
                <a:latin typeface="+mn-ea"/>
              </a:rPr>
              <a:t>位后再符号扩展所得的偏移值加上该分支指令的</a:t>
            </a:r>
            <a:r>
              <a:rPr lang="en-US" altLang="zh-CN" sz="2000" dirty="0">
                <a:latin typeface="+mn-ea"/>
              </a:rPr>
              <a:t>PC</a:t>
            </a:r>
            <a:r>
              <a:rPr lang="zh-CN" altLang="en-US" sz="2000" dirty="0">
                <a:latin typeface="+mn-ea"/>
              </a:rPr>
              <a:t>。</a:t>
            </a:r>
            <a:endParaRPr lang="en-US" altLang="zh-CN" sz="2000" dirty="0">
              <a:latin typeface="+mn-ea"/>
            </a:endParaRPr>
          </a:p>
          <a:p>
            <a:pPr algn="just"/>
            <a:r>
              <a:rPr lang="en-US" altLang="zh-CN" sz="2000" dirty="0">
                <a:latin typeface="+mn-ea"/>
              </a:rPr>
              <a:t>	</a:t>
            </a:r>
          </a:p>
          <a:p>
            <a:pPr algn="just"/>
            <a:r>
              <a:rPr lang="en-US" altLang="zh-CN" sz="2000" dirty="0">
                <a:latin typeface="+mn-ea"/>
              </a:rPr>
              <a:t>	</a:t>
            </a:r>
            <a:r>
              <a:rPr lang="en-US" altLang="zh-CN" sz="2000" dirty="0">
                <a:solidFill>
                  <a:schemeClr val="accent6">
                    <a:lumMod val="75000"/>
                  </a:schemeClr>
                </a:solidFill>
                <a:latin typeface="+mn-ea"/>
              </a:rPr>
              <a:t>BEQ</a:t>
            </a:r>
            <a:r>
              <a:rPr lang="zh-CN" altLang="en-US" sz="2000" dirty="0">
                <a:latin typeface="+mn-ea"/>
              </a:rPr>
              <a:t>指令将指令中给出的两个通用寄存器的值进行比较，如果两者</a:t>
            </a:r>
            <a:r>
              <a:rPr lang="zh-CN" altLang="en-US" sz="2000" dirty="0">
                <a:solidFill>
                  <a:schemeClr val="accent6">
                    <a:lumMod val="75000"/>
                  </a:schemeClr>
                </a:solidFill>
                <a:latin typeface="+mn-ea"/>
              </a:rPr>
              <a:t>相等</a:t>
            </a:r>
            <a:r>
              <a:rPr lang="zh-CN" altLang="en-US" sz="2000" dirty="0">
                <a:latin typeface="+mn-ea"/>
              </a:rPr>
              <a:t>则跳转到目标地址，否则不跳转。</a:t>
            </a:r>
            <a:endParaRPr lang="en-US" altLang="zh-CN" sz="2000" dirty="0">
              <a:latin typeface="+mn-ea"/>
            </a:endParaRPr>
          </a:p>
          <a:p>
            <a:pPr algn="just"/>
            <a:r>
              <a:rPr lang="en-US" altLang="zh-CN" sz="2000" dirty="0">
                <a:latin typeface="+mn-ea"/>
              </a:rPr>
              <a:t>	</a:t>
            </a:r>
            <a:r>
              <a:rPr lang="en-US" altLang="zh-CN" sz="2000" dirty="0">
                <a:solidFill>
                  <a:schemeClr val="accent6">
                    <a:lumMod val="75000"/>
                  </a:schemeClr>
                </a:solidFill>
                <a:latin typeface="+mn-ea"/>
              </a:rPr>
              <a:t>BNE</a:t>
            </a:r>
            <a:r>
              <a:rPr lang="zh-CN" altLang="en-US" sz="2000" dirty="0">
                <a:latin typeface="+mn-ea"/>
              </a:rPr>
              <a:t>指令将指令中给出的两个通用寄存器的值进行比较，如果两者</a:t>
            </a:r>
            <a:r>
              <a:rPr lang="zh-CN" altLang="en-US" sz="2000" dirty="0">
                <a:solidFill>
                  <a:schemeClr val="accent6">
                    <a:lumMod val="75000"/>
                  </a:schemeClr>
                </a:solidFill>
                <a:latin typeface="+mn-ea"/>
              </a:rPr>
              <a:t>不相等</a:t>
            </a:r>
            <a:r>
              <a:rPr lang="zh-CN" altLang="en-US" sz="2000" dirty="0">
                <a:latin typeface="+mn-ea"/>
              </a:rPr>
              <a:t>则跳转到目标地址，否则不跳转。</a:t>
            </a:r>
            <a:endParaRPr lang="en-US" altLang="zh-CN" sz="2000" dirty="0">
              <a:latin typeface="+mn-ea"/>
            </a:endParaRPr>
          </a:p>
          <a:p>
            <a:pPr algn="just"/>
            <a:r>
              <a:rPr lang="en-US" altLang="zh-CN" sz="2000" dirty="0">
                <a:latin typeface="+mn-ea"/>
              </a:rPr>
              <a:t>	</a:t>
            </a:r>
            <a:r>
              <a:rPr lang="en-US" altLang="zh-CN" sz="2000" dirty="0">
                <a:solidFill>
                  <a:schemeClr val="accent6">
                    <a:lumMod val="75000"/>
                  </a:schemeClr>
                </a:solidFill>
                <a:latin typeface="+mn-ea"/>
              </a:rPr>
              <a:t>BLT[U]</a:t>
            </a:r>
            <a:r>
              <a:rPr lang="zh-CN" altLang="en-US" sz="2000" dirty="0">
                <a:latin typeface="+mn-ea"/>
              </a:rPr>
              <a:t>指令将指令中给出的两个通用寄存器的值视作有符号数进行比较，如果前者</a:t>
            </a:r>
            <a:r>
              <a:rPr lang="zh-CN" altLang="en-US" sz="2000" dirty="0">
                <a:solidFill>
                  <a:schemeClr val="accent6">
                    <a:lumMod val="75000"/>
                  </a:schemeClr>
                </a:solidFill>
                <a:latin typeface="+mn-ea"/>
              </a:rPr>
              <a:t>小于</a:t>
            </a:r>
            <a:r>
              <a:rPr lang="zh-CN" altLang="en-US" sz="2000" dirty="0">
                <a:latin typeface="+mn-ea"/>
              </a:rPr>
              <a:t>后者则跳转到目标地址，否则不跳转，加上后缀</a:t>
            </a:r>
            <a:r>
              <a:rPr lang="en-US" altLang="zh-CN" sz="2000" dirty="0">
                <a:latin typeface="+mn-ea"/>
              </a:rPr>
              <a:t>U</a:t>
            </a:r>
            <a:r>
              <a:rPr lang="zh-CN" altLang="en-US" sz="2000" dirty="0">
                <a:latin typeface="+mn-ea"/>
              </a:rPr>
              <a:t>则是将其视作无符号数进行比较。</a:t>
            </a:r>
            <a:endParaRPr lang="en-US" altLang="zh-CN" sz="2000" dirty="0">
              <a:latin typeface="+mn-ea"/>
            </a:endParaRPr>
          </a:p>
          <a:p>
            <a:pPr algn="just"/>
            <a:r>
              <a:rPr lang="en-US" altLang="zh-CN" sz="2000" dirty="0">
                <a:latin typeface="+mn-ea"/>
              </a:rPr>
              <a:t>	</a:t>
            </a:r>
            <a:r>
              <a:rPr lang="en-US" altLang="zh-CN" sz="2000" dirty="0">
                <a:solidFill>
                  <a:schemeClr val="accent6">
                    <a:lumMod val="75000"/>
                  </a:schemeClr>
                </a:solidFill>
                <a:latin typeface="+mn-ea"/>
              </a:rPr>
              <a:t>BGE[U]</a:t>
            </a:r>
            <a:r>
              <a:rPr lang="zh-CN" altLang="en-US" sz="2000" dirty="0">
                <a:latin typeface="+mn-ea"/>
              </a:rPr>
              <a:t>指令将指令中给出的两个通用寄存器的值视作有符号数进行比较，如果前者</a:t>
            </a:r>
            <a:r>
              <a:rPr lang="zh-CN" altLang="en-US" sz="2000" dirty="0">
                <a:solidFill>
                  <a:schemeClr val="accent6">
                    <a:lumMod val="75000"/>
                  </a:schemeClr>
                </a:solidFill>
                <a:latin typeface="+mn-ea"/>
              </a:rPr>
              <a:t>大于</a:t>
            </a:r>
            <a:r>
              <a:rPr lang="zh-CN" altLang="en-US" sz="2000" dirty="0">
                <a:latin typeface="+mn-ea"/>
              </a:rPr>
              <a:t>后者则跳转到目标地址，否则不跳转，加上后缀</a:t>
            </a:r>
            <a:r>
              <a:rPr lang="en-US" altLang="zh-CN" sz="2000" dirty="0">
                <a:latin typeface="+mn-ea"/>
              </a:rPr>
              <a:t>U</a:t>
            </a:r>
            <a:r>
              <a:rPr lang="zh-CN" altLang="en-US" sz="2000" dirty="0">
                <a:latin typeface="+mn-ea"/>
              </a:rPr>
              <a:t>则是将其视作无符号数进行比较。</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转移指令在循环结构和程序分支结构的实现中是最重要的命令之一，具体的使用方式与例子将在之后汇编语言的机器级表示中进行详细介绍。</a:t>
            </a:r>
            <a:endParaRPr lang="en-US" altLang="zh-CN" sz="2000" dirty="0">
              <a:latin typeface="+mn-ea"/>
            </a:endParaRPr>
          </a:p>
          <a:p>
            <a:pPr algn="just"/>
            <a:r>
              <a:rPr lang="en-US" altLang="zh-CN" sz="2000" dirty="0">
                <a:latin typeface="+mn-ea"/>
              </a:rPr>
              <a:t>		</a:t>
            </a:r>
            <a:endParaRPr lang="en-US" altLang="zh-CN" dirty="0">
              <a:latin typeface="+mn-ea"/>
            </a:endParaRPr>
          </a:p>
          <a:p>
            <a:pPr algn="just"/>
            <a:r>
              <a:rPr lang="en-US" altLang="zh-CN" dirty="0">
                <a:solidFill>
                  <a:schemeClr val="accent5">
                    <a:lumMod val="75000"/>
                  </a:schemeClr>
                </a:solidFill>
                <a:latin typeface="+mn-ea"/>
              </a:rPr>
              <a:t>	</a:t>
            </a:r>
            <a:endParaRPr lang="zh-CN" altLang="en-US" dirty="0"/>
          </a:p>
        </p:txBody>
      </p:sp>
    </p:spTree>
    <p:extLst>
      <p:ext uri="{BB962C8B-B14F-4D97-AF65-F5344CB8AC3E}">
        <p14:creationId xmlns:p14="http://schemas.microsoft.com/office/powerpoint/2010/main" val="289600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Effect transition="in" filter="fade">
                                      <p:cBhvr>
                                        <p:cTn id="2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35</a:t>
            </a:fld>
            <a:endParaRPr lang="zh-CN" altLang="en-US" dirty="0"/>
          </a:p>
        </p:txBody>
      </p:sp>
      <p:sp>
        <p:nvSpPr>
          <p:cNvPr id="8" name="文本框 7">
            <a:extLst>
              <a:ext uri="{FF2B5EF4-FFF2-40B4-BE49-F238E27FC236}">
                <a16:creationId xmlns:a16="http://schemas.microsoft.com/office/drawing/2014/main" id="{72132B49-9FF3-B48C-7D8F-39879A22FCEB}"/>
              </a:ext>
            </a:extLst>
          </p:cNvPr>
          <p:cNvSpPr txBox="1"/>
          <p:nvPr/>
        </p:nvSpPr>
        <p:spPr>
          <a:xfrm>
            <a:off x="287120" y="1039848"/>
            <a:ext cx="11617759" cy="4832092"/>
          </a:xfrm>
          <a:prstGeom prst="rect">
            <a:avLst/>
          </a:prstGeom>
          <a:noFill/>
        </p:spPr>
        <p:txBody>
          <a:bodyPr wrap="square" rtlCol="0">
            <a:spAutoFit/>
          </a:bodyPr>
          <a:lstStyle/>
          <a:p>
            <a:pPr algn="just"/>
            <a:r>
              <a:rPr lang="en-US" altLang="zh-CN" sz="2000" b="1" dirty="0">
                <a:latin typeface="+mn-ea"/>
              </a:rPr>
              <a:t>	</a:t>
            </a:r>
            <a:r>
              <a:rPr lang="en-US" altLang="zh-CN" sz="2400" b="1" dirty="0">
                <a:latin typeface="+mn-ea"/>
              </a:rPr>
              <a:t>3.</a:t>
            </a:r>
            <a:r>
              <a:rPr lang="zh-CN" altLang="en-US" sz="2400" b="1" dirty="0">
                <a:latin typeface="+mn-ea"/>
              </a:rPr>
              <a:t>访存指令</a:t>
            </a:r>
            <a:endParaRPr lang="en-US" altLang="zh-CN" sz="2400" b="1" dirty="0">
              <a:latin typeface="+mn-ea"/>
            </a:endParaRPr>
          </a:p>
          <a:p>
            <a:pPr algn="just"/>
            <a:endParaRPr lang="en-US" altLang="zh-CN" sz="2400" b="1" dirty="0">
              <a:latin typeface="+mn-ea"/>
            </a:endParaRPr>
          </a:p>
          <a:p>
            <a:pPr algn="just"/>
            <a:r>
              <a:rPr lang="en-US" altLang="zh-CN" sz="2000" b="1" dirty="0">
                <a:latin typeface="+mn-ea"/>
              </a:rPr>
              <a:t>	 </a:t>
            </a:r>
            <a:r>
              <a:rPr lang="zh-CN" altLang="en-US" sz="2000" dirty="0">
                <a:latin typeface="+mn-ea"/>
              </a:rPr>
              <a:t>在精简指令集</a:t>
            </a:r>
            <a:r>
              <a:rPr lang="en-US" altLang="zh-CN" sz="2000" dirty="0">
                <a:latin typeface="+mn-ea"/>
              </a:rPr>
              <a:t>RISC</a:t>
            </a:r>
            <a:r>
              <a:rPr lang="zh-CN" altLang="en-US" sz="2000" dirty="0">
                <a:latin typeface="+mn-ea"/>
              </a:rPr>
              <a:t>中，指令对存储器的访问受到了极大限制，绝大多数的存储器访问操作需要通过访存指令实现。</a:t>
            </a:r>
            <a:r>
              <a:rPr lang="en-US" altLang="zh-CN" sz="2000" dirty="0">
                <a:latin typeface="+mn-ea"/>
              </a:rPr>
              <a:t>LA32</a:t>
            </a:r>
            <a:r>
              <a:rPr lang="zh-CN" altLang="en-US" sz="2000" dirty="0">
                <a:latin typeface="+mn-ea"/>
              </a:rPr>
              <a:t>为了满足应用对存储访问操作功能的需求，除了基础访存指令之外，还提供了原子访存功能的支持。</a:t>
            </a:r>
            <a:endParaRPr lang="en-US" altLang="zh-CN" sz="2000" dirty="0">
              <a:latin typeface="+mn-ea"/>
            </a:endParaRPr>
          </a:p>
          <a:p>
            <a:pPr algn="just"/>
            <a:r>
              <a:rPr lang="en-US" altLang="zh-CN" sz="2000" dirty="0">
                <a:latin typeface="+mn-ea"/>
              </a:rPr>
              <a:t>	 </a:t>
            </a:r>
          </a:p>
          <a:p>
            <a:pPr algn="just"/>
            <a:r>
              <a:rPr lang="en-US" altLang="zh-CN" sz="2000" dirty="0">
                <a:latin typeface="+mn-ea"/>
              </a:rPr>
              <a:t>	 </a:t>
            </a:r>
            <a:r>
              <a:rPr lang="zh-CN" altLang="en-US" sz="2000" dirty="0">
                <a:latin typeface="+mn-ea"/>
              </a:rPr>
              <a:t>普通访存指令通过后缀说明访存操作数的大小和类型，其寻址方式是典型的</a:t>
            </a:r>
            <a:r>
              <a:rPr lang="zh-CN" altLang="en-US" sz="2000" dirty="0">
                <a:solidFill>
                  <a:schemeClr val="accent6">
                    <a:lumMod val="75000"/>
                  </a:schemeClr>
                </a:solidFill>
                <a:latin typeface="+mn-ea"/>
              </a:rPr>
              <a:t>基址寻址方式</a:t>
            </a:r>
            <a:r>
              <a:rPr lang="zh-CN" altLang="en-US" sz="2000" dirty="0">
                <a:latin typeface="+mn-ea"/>
              </a:rPr>
              <a:t>。普通访存指令有</a:t>
            </a:r>
            <a:r>
              <a:rPr lang="zh-CN" altLang="en-US" sz="2000" dirty="0">
                <a:solidFill>
                  <a:schemeClr val="accent6">
                    <a:lumMod val="75000"/>
                  </a:schemeClr>
                </a:solidFill>
                <a:latin typeface="+mn-ea"/>
              </a:rPr>
              <a:t>访存读指令</a:t>
            </a:r>
            <a:r>
              <a:rPr lang="en-US" altLang="zh-CN" sz="2000" dirty="0">
                <a:solidFill>
                  <a:schemeClr val="accent6">
                    <a:lumMod val="75000"/>
                  </a:schemeClr>
                </a:solidFill>
                <a:latin typeface="+mn-ea"/>
              </a:rPr>
              <a:t>LD</a:t>
            </a:r>
            <a:r>
              <a:rPr lang="zh-CN" altLang="en-US" sz="2000" dirty="0">
                <a:latin typeface="+mn-ea"/>
              </a:rPr>
              <a:t>和</a:t>
            </a:r>
            <a:r>
              <a:rPr lang="zh-CN" altLang="en-US" sz="2000" dirty="0">
                <a:solidFill>
                  <a:schemeClr val="accent6">
                    <a:lumMod val="75000"/>
                  </a:schemeClr>
                </a:solidFill>
                <a:latin typeface="+mn-ea"/>
              </a:rPr>
              <a:t>访存写指令</a:t>
            </a:r>
            <a:r>
              <a:rPr lang="en-US" altLang="zh-CN" sz="2000" dirty="0">
                <a:solidFill>
                  <a:schemeClr val="accent6">
                    <a:lumMod val="75000"/>
                  </a:schemeClr>
                </a:solidFill>
                <a:latin typeface="+mn-ea"/>
              </a:rPr>
              <a:t>ST</a:t>
            </a:r>
            <a:r>
              <a:rPr lang="zh-CN" altLang="en-US" sz="2000" dirty="0">
                <a:latin typeface="+mn-ea"/>
              </a:rPr>
              <a:t>。</a:t>
            </a:r>
            <a:endParaRPr lang="en-US" altLang="zh-CN" sz="2000" dirty="0">
              <a:latin typeface="+mn-ea"/>
            </a:endParaRPr>
          </a:p>
          <a:p>
            <a:pPr algn="just"/>
            <a:r>
              <a:rPr lang="en-US" altLang="zh-CN" sz="2000" dirty="0">
                <a:latin typeface="+mn-ea"/>
              </a:rPr>
              <a:t>	 </a:t>
            </a:r>
            <a:r>
              <a:rPr lang="zh-CN" altLang="en-US" sz="2000" dirty="0">
                <a:latin typeface="+mn-ea"/>
              </a:rPr>
              <a:t>以</a:t>
            </a:r>
            <a:r>
              <a:rPr lang="en-US" altLang="zh-CN" sz="2000" dirty="0">
                <a:latin typeface="+mn-ea"/>
              </a:rPr>
              <a:t>LD.BU</a:t>
            </a:r>
            <a:r>
              <a:rPr lang="zh-CN" altLang="en-US" sz="2000" dirty="0">
                <a:latin typeface="+mn-ea"/>
              </a:rPr>
              <a:t>为例，假设存在指令</a:t>
            </a:r>
            <a:r>
              <a:rPr lang="en-US" altLang="zh-CN" sz="2000" dirty="0" err="1">
                <a:latin typeface="+mn-ea"/>
              </a:rPr>
              <a:t>ld.bu</a:t>
            </a:r>
            <a:r>
              <a:rPr lang="en-US" altLang="zh-CN" sz="2000" dirty="0">
                <a:latin typeface="+mn-ea"/>
              </a:rPr>
              <a:t>    r4,r5,1;r5</a:t>
            </a:r>
            <a:r>
              <a:rPr lang="zh-CN" altLang="en-US" sz="2000" dirty="0">
                <a:latin typeface="+mn-ea"/>
              </a:rPr>
              <a:t>的值为</a:t>
            </a:r>
            <a:r>
              <a:rPr lang="en-US" altLang="zh-CN" sz="2000" dirty="0">
                <a:latin typeface="+mn-ea"/>
              </a:rPr>
              <a:t>4</a:t>
            </a:r>
            <a:r>
              <a:rPr lang="zh-CN" altLang="en-US" sz="2000" dirty="0">
                <a:latin typeface="+mn-ea"/>
              </a:rPr>
              <a:t>，则指令的执行过程是计算</a:t>
            </a:r>
            <a:r>
              <a:rPr lang="en-US" altLang="zh-CN" sz="2000" dirty="0">
                <a:latin typeface="+mn-ea"/>
              </a:rPr>
              <a:t>4+1</a:t>
            </a:r>
            <a:r>
              <a:rPr lang="zh-CN" altLang="en-US" sz="2000" dirty="0">
                <a:latin typeface="+mn-ea"/>
              </a:rPr>
              <a:t>，然后访问地址为</a:t>
            </a:r>
            <a:r>
              <a:rPr lang="en-US" altLang="zh-CN" sz="2000" dirty="0">
                <a:latin typeface="+mn-ea"/>
              </a:rPr>
              <a:t>5</a:t>
            </a:r>
            <a:r>
              <a:rPr lang="zh-CN" altLang="en-US" sz="2000" dirty="0">
                <a:latin typeface="+mn-ea"/>
              </a:rPr>
              <a:t>的内存空间，并取回一个字节的数据在零扩展后写入</a:t>
            </a:r>
            <a:r>
              <a:rPr lang="en-US" altLang="zh-CN" sz="2000" dirty="0">
                <a:latin typeface="+mn-ea"/>
              </a:rPr>
              <a:t>r4</a:t>
            </a:r>
            <a:r>
              <a:rPr lang="zh-CN" altLang="en-US" sz="2000" dirty="0">
                <a:latin typeface="+mn-ea"/>
              </a:rPr>
              <a:t>。</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然后我们来认识一下</a:t>
            </a:r>
            <a:r>
              <a:rPr lang="zh-CN" altLang="en-US" sz="2000" dirty="0">
                <a:solidFill>
                  <a:schemeClr val="accent6">
                    <a:lumMod val="75000"/>
                  </a:schemeClr>
                </a:solidFill>
                <a:latin typeface="+mn-ea"/>
              </a:rPr>
              <a:t>原子访存指令</a:t>
            </a:r>
            <a:r>
              <a:rPr lang="en-US" altLang="zh-CN" sz="2000" dirty="0">
                <a:solidFill>
                  <a:schemeClr val="accent6">
                    <a:lumMod val="75000"/>
                  </a:schemeClr>
                </a:solidFill>
                <a:latin typeface="+mn-ea"/>
              </a:rPr>
              <a:t>LL.W</a:t>
            </a:r>
            <a:r>
              <a:rPr lang="zh-CN" altLang="en-US" sz="2000" dirty="0">
                <a:solidFill>
                  <a:schemeClr val="accent6">
                    <a:lumMod val="75000"/>
                  </a:schemeClr>
                </a:solidFill>
                <a:latin typeface="+mn-ea"/>
              </a:rPr>
              <a:t>和</a:t>
            </a:r>
            <a:r>
              <a:rPr lang="en-US" altLang="zh-CN" sz="2000" dirty="0">
                <a:solidFill>
                  <a:schemeClr val="accent6">
                    <a:lumMod val="75000"/>
                  </a:schemeClr>
                </a:solidFill>
                <a:latin typeface="+mn-ea"/>
              </a:rPr>
              <a:t>SC.W</a:t>
            </a:r>
            <a:r>
              <a:rPr lang="zh-CN" altLang="en-US" sz="2000" dirty="0">
                <a:latin typeface="+mn-ea"/>
              </a:rPr>
              <a:t>，这两条指令结对使用用于实现原子的“读</a:t>
            </a:r>
            <a:r>
              <a:rPr lang="en-US" altLang="zh-CN" sz="2000" dirty="0">
                <a:latin typeface="+mn-ea"/>
              </a:rPr>
              <a:t>-</a:t>
            </a:r>
            <a:r>
              <a:rPr lang="zh-CN" altLang="en-US" sz="2000" dirty="0">
                <a:latin typeface="+mn-ea"/>
              </a:rPr>
              <a:t>修改</a:t>
            </a:r>
            <a:r>
              <a:rPr lang="en-US" altLang="zh-CN" sz="2000" dirty="0">
                <a:latin typeface="+mn-ea"/>
              </a:rPr>
              <a:t>-</a:t>
            </a:r>
            <a:r>
              <a:rPr lang="zh-CN" altLang="en-US" sz="2000" dirty="0">
                <a:latin typeface="+mn-ea"/>
              </a:rPr>
              <a:t>写”过程。</a:t>
            </a:r>
            <a:r>
              <a:rPr lang="en-US" altLang="zh-CN" sz="2000" dirty="0">
                <a:latin typeface="+mn-ea"/>
              </a:rPr>
              <a:t>LL.W</a:t>
            </a:r>
            <a:r>
              <a:rPr lang="zh-CN" altLang="en-US" sz="2000" dirty="0">
                <a:latin typeface="+mn-ea"/>
              </a:rPr>
              <a:t>指令从内存指定地址取回一个字的数据符号扩展后写入通用寄存器</a:t>
            </a:r>
            <a:r>
              <a:rPr lang="en-US" altLang="zh-CN" sz="2000" dirty="0">
                <a:latin typeface="+mn-ea"/>
              </a:rPr>
              <a:t>rd,</a:t>
            </a:r>
            <a:r>
              <a:rPr lang="zh-CN" altLang="en-US" sz="2000" dirty="0">
                <a:latin typeface="+mn-ea"/>
              </a:rPr>
              <a:t>在程序对该操作数完成操作后，与之配对的</a:t>
            </a:r>
            <a:r>
              <a:rPr lang="en-US" altLang="zh-CN" sz="2000" dirty="0">
                <a:latin typeface="+mn-ea"/>
              </a:rPr>
              <a:t>SC.W</a:t>
            </a:r>
            <a:r>
              <a:rPr lang="zh-CN" altLang="en-US" sz="2000" dirty="0">
                <a:latin typeface="+mn-ea"/>
              </a:rPr>
              <a:t>指令操作同样宽度的数据且访间相同的内存地址，完成原子操作。</a:t>
            </a:r>
            <a:endParaRPr lang="en-US" altLang="zh-CN" sz="2000" dirty="0">
              <a:latin typeface="+mn-ea"/>
            </a:endParaRPr>
          </a:p>
          <a:p>
            <a:pPr algn="just"/>
            <a:r>
              <a:rPr lang="en-US" altLang="zh-CN" sz="2000" dirty="0">
                <a:latin typeface="+mn-ea"/>
              </a:rPr>
              <a:t>	</a:t>
            </a:r>
            <a:endParaRPr lang="zh-CN" altLang="en-US" dirty="0"/>
          </a:p>
        </p:txBody>
      </p:sp>
    </p:spTree>
    <p:extLst>
      <p:ext uri="{BB962C8B-B14F-4D97-AF65-F5344CB8AC3E}">
        <p14:creationId xmlns:p14="http://schemas.microsoft.com/office/powerpoint/2010/main" val="168543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5" end="5"/>
                                            </p:txEl>
                                          </p:spTgt>
                                        </p:tgtEl>
                                        <p:attrNameLst>
                                          <p:attrName>style.visibility</p:attrName>
                                        </p:attrNameLst>
                                      </p:cBhvr>
                                      <p:to>
                                        <p:strVal val="visible"/>
                                      </p:to>
                                    </p:set>
                                    <p:animEffect transition="in" filter="fade">
                                      <p:cBhvr>
                                        <p:cTn id="18" dur="500"/>
                                        <p:tgtEl>
                                          <p:spTgt spid="8">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animEffect transition="in" filter="fade">
                                      <p:cBhvr>
                                        <p:cTn id="23" dur="500"/>
                                        <p:tgtEl>
                                          <p:spTgt spid="8">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8" end="8"/>
                                            </p:txEl>
                                          </p:spTgt>
                                        </p:tgtEl>
                                        <p:attrNameLst>
                                          <p:attrName>style.visibility</p:attrName>
                                        </p:attrNameLst>
                                      </p:cBhvr>
                                      <p:to>
                                        <p:strVal val="visible"/>
                                      </p:to>
                                    </p:set>
                                    <p:animEffect transition="in" filter="fade">
                                      <p:cBhvr>
                                        <p:cTn id="26"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汇编语言源程序格式</a:t>
            </a: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汇编语言</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36</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479176"/>
            <a:ext cx="11312461" cy="3477875"/>
          </a:xfrm>
          <a:prstGeom prst="rect">
            <a:avLst/>
          </a:prstGeom>
          <a:noFill/>
        </p:spPr>
        <p:txBody>
          <a:bodyPr wrap="square" rtlCol="0">
            <a:spAutoFit/>
          </a:bodyPr>
          <a:lstStyle/>
          <a:p>
            <a:pPr algn="just"/>
            <a:r>
              <a:rPr lang="en-US" altLang="zh-CN" sz="1800" b="0" dirty="0">
                <a:latin typeface="+mn-ea"/>
              </a:rPr>
              <a:t>	</a:t>
            </a:r>
            <a:r>
              <a:rPr lang="zh-CN" altLang="en-US" sz="2000" dirty="0">
                <a:latin typeface="Times New Roman" panose="02020603050405020304" pitchFamily="18" charset="0"/>
                <a:cs typeface="Times New Roman" panose="02020603050405020304" pitchFamily="18" charset="0"/>
              </a:rPr>
              <a:t>我们都知道计算机上执行的是机器代码，是使用字节序列编码最底层的操作序列。而当我们使用</a:t>
            </a:r>
            <a:r>
              <a:rPr lang="en-US" altLang="zh-CN" sz="2000" dirty="0">
                <a:latin typeface="Times New Roman" panose="02020603050405020304" pitchFamily="18" charset="0"/>
                <a:cs typeface="Times New Roman" panose="02020603050405020304" pitchFamily="18" charset="0"/>
              </a:rPr>
              <a:t>Java</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等高级语言时，编译器帮我们屏蔽了程序从编译到运行的细节，但在高级语言出现之前，</a:t>
            </a:r>
            <a:r>
              <a:rPr lang="zh-CN" altLang="en-US" sz="2000" dirty="0">
                <a:solidFill>
                  <a:srgbClr val="FF0000"/>
                </a:solidFill>
                <a:latin typeface="Times New Roman" panose="02020603050405020304" pitchFamily="18" charset="0"/>
                <a:cs typeface="Times New Roman" panose="02020603050405020304" pitchFamily="18" charset="0"/>
              </a:rPr>
              <a:t>汇编语言编程一直是程序开发的主要手段</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0070C0"/>
                </a:solidFill>
                <a:latin typeface="Times New Roman" panose="02020603050405020304" pitchFamily="18" charset="0"/>
                <a:cs typeface="Times New Roman" panose="02020603050405020304" pitchFamily="18" charset="0"/>
              </a:rPr>
              <a:t>GCC</a:t>
            </a:r>
            <a:r>
              <a:rPr lang="zh-CN" altLang="en-US" sz="2000" dirty="0">
                <a:solidFill>
                  <a:srgbClr val="0070C0"/>
                </a:solidFill>
                <a:latin typeface="Times New Roman" panose="02020603050405020304" pitchFamily="18" charset="0"/>
                <a:cs typeface="Times New Roman" panose="02020603050405020304" pitchFamily="18" charset="0"/>
              </a:rPr>
              <a:t>的</a:t>
            </a:r>
            <a:r>
              <a:rPr lang="en-US" altLang="zh-CN" sz="2000" dirty="0">
                <a:solidFill>
                  <a:srgbClr val="0070C0"/>
                </a:solidFill>
                <a:latin typeface="Times New Roman" panose="02020603050405020304" pitchFamily="18" charset="0"/>
                <a:cs typeface="Times New Roman" panose="02020603050405020304" pitchFamily="18" charset="0"/>
              </a:rPr>
              <a:t>C</a:t>
            </a:r>
            <a:r>
              <a:rPr lang="zh-CN" altLang="en-US" sz="2000" dirty="0">
                <a:solidFill>
                  <a:srgbClr val="0070C0"/>
                </a:solidFill>
                <a:latin typeface="Times New Roman" panose="02020603050405020304" pitchFamily="18" charset="0"/>
                <a:cs typeface="Times New Roman" panose="02020603050405020304" pitchFamily="18" charset="0"/>
              </a:rPr>
              <a:t>语言“编译器”（区别于通常提到的具备完整编译流程的编译器，这个编译器只完成对高级语言的编译功能）</a:t>
            </a:r>
            <a:r>
              <a:rPr lang="zh-CN" altLang="en-US" sz="2000" dirty="0">
                <a:latin typeface="Times New Roman" panose="02020603050405020304" pitchFamily="18" charset="0"/>
                <a:cs typeface="Times New Roman" panose="02020603050405020304" pitchFamily="18" charset="0"/>
              </a:rPr>
              <a:t>的输出形式是汇编代码，汇编代码给出程序中的每一条指令，是机器代码的汇编表示。然后</a:t>
            </a:r>
            <a:r>
              <a:rPr lang="en-US" altLang="zh-CN" sz="2000" dirty="0">
                <a:latin typeface="Times New Roman" panose="02020603050405020304" pitchFamily="18" charset="0"/>
                <a:cs typeface="Times New Roman" panose="02020603050405020304" pitchFamily="18" charset="0"/>
              </a:rPr>
              <a:t>GCC</a:t>
            </a:r>
            <a:r>
              <a:rPr lang="zh-CN" altLang="en-US" sz="2000" dirty="0">
                <a:latin typeface="Times New Roman" panose="02020603050405020304" pitchFamily="18" charset="0"/>
                <a:cs typeface="Times New Roman" panose="02020603050405020304" pitchFamily="18" charset="0"/>
              </a:rPr>
              <a:t>调用“汇编器”和“连接器”，通过汇编代码生成机器可以读懂的机器代码。</a:t>
            </a:r>
            <a:r>
              <a:rPr lang="zh-CN" altLang="en-US" sz="2000" dirty="0">
                <a:latin typeface="+mn-ea"/>
              </a:rPr>
              <a:t>借助于此，我们可以一览汇编语言的魅力，通过学习汇编语言，能够更好的帮助我们理解编译器的优化效率，认识代码逻辑的基础运行方式。</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在开始之前，我们来认识一些</a:t>
            </a:r>
            <a:r>
              <a:rPr lang="en-US" altLang="zh-CN" sz="2000" dirty="0">
                <a:latin typeface="+mn-ea"/>
              </a:rPr>
              <a:t>LoongArch</a:t>
            </a:r>
            <a:r>
              <a:rPr lang="zh-CN" altLang="en-US" sz="2000" dirty="0">
                <a:latin typeface="+mn-ea"/>
              </a:rPr>
              <a:t>源程序的文件类型：</a:t>
            </a:r>
            <a:endParaRPr lang="en-US" altLang="zh-CN" sz="2000" dirty="0">
              <a:latin typeface="+mn-ea"/>
            </a:endParaRPr>
          </a:p>
          <a:p>
            <a:pPr algn="just"/>
            <a:r>
              <a:rPr lang="en-US" altLang="zh-CN" sz="2000" dirty="0">
                <a:latin typeface="+mn-ea"/>
              </a:rPr>
              <a:t>	</a:t>
            </a:r>
            <a:endParaRPr lang="zh-CN" altLang="en-US" dirty="0"/>
          </a:p>
        </p:txBody>
      </p:sp>
      <p:graphicFrame>
        <p:nvGraphicFramePr>
          <p:cNvPr id="5" name="表格 4">
            <a:extLst>
              <a:ext uri="{FF2B5EF4-FFF2-40B4-BE49-F238E27FC236}">
                <a16:creationId xmlns:a16="http://schemas.microsoft.com/office/drawing/2014/main" id="{336CFD4F-6D32-4F75-EE03-912499B06025}"/>
              </a:ext>
            </a:extLst>
          </p:cNvPr>
          <p:cNvGraphicFramePr>
            <a:graphicFrameLocks noGrp="1"/>
          </p:cNvGraphicFramePr>
          <p:nvPr>
            <p:extLst>
              <p:ext uri="{D42A27DB-BD31-4B8C-83A1-F6EECF244321}">
                <p14:modId xmlns:p14="http://schemas.microsoft.com/office/powerpoint/2010/main" val="1350377811"/>
              </p:ext>
            </p:extLst>
          </p:nvPr>
        </p:nvGraphicFramePr>
        <p:xfrm>
          <a:off x="3100081" y="4681817"/>
          <a:ext cx="5875562" cy="1934550"/>
        </p:xfrm>
        <a:graphic>
          <a:graphicData uri="http://schemas.openxmlformats.org/drawingml/2006/table">
            <a:tbl>
              <a:tblPr/>
              <a:tblGrid>
                <a:gridCol w="2866320">
                  <a:extLst>
                    <a:ext uri="{9D8B030D-6E8A-4147-A177-3AD203B41FA5}">
                      <a16:colId xmlns:a16="http://schemas.microsoft.com/office/drawing/2014/main" val="1630592689"/>
                    </a:ext>
                  </a:extLst>
                </a:gridCol>
                <a:gridCol w="3009242">
                  <a:extLst>
                    <a:ext uri="{9D8B030D-6E8A-4147-A177-3AD203B41FA5}">
                      <a16:colId xmlns:a16="http://schemas.microsoft.com/office/drawing/2014/main" val="505609757"/>
                    </a:ext>
                  </a:extLst>
                </a:gridCol>
              </a:tblGrid>
              <a:tr h="322631">
                <a:tc>
                  <a:txBody>
                    <a:bodyPr/>
                    <a:lstStyle/>
                    <a:p>
                      <a:pPr indent="127000" algn="just"/>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文件类型</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扩展名</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8835170"/>
                  </a:ext>
                </a:extLst>
              </a:tr>
              <a:tr h="322631">
                <a:tc>
                  <a:txBody>
                    <a:bodyPr/>
                    <a:lstStyle/>
                    <a:p>
                      <a:pPr indent="127000" algn="just"/>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汇编语言源文件</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5617014"/>
                  </a:ext>
                </a:extLst>
              </a:tr>
              <a:tr h="322631">
                <a:tc>
                  <a:txBody>
                    <a:bodyPr/>
                    <a:lstStyle/>
                    <a:p>
                      <a:pPr indent="127000" algn="just"/>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语言源文件</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0628058"/>
                  </a:ext>
                </a:extLst>
              </a:tr>
              <a:tr h="301617">
                <a:tc>
                  <a:txBody>
                    <a:bodyPr/>
                    <a:lstStyle/>
                    <a:p>
                      <a:pPr indent="127000" algn="just"/>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源文件</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cpp</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6045411"/>
                  </a:ext>
                </a:extLst>
              </a:tr>
              <a:tr h="322631">
                <a:tc>
                  <a:txBody>
                    <a:bodyPr/>
                    <a:lstStyle/>
                    <a:p>
                      <a:pPr indent="127000" algn="just"/>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引入文件</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.inc</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650371"/>
                  </a:ext>
                </a:extLst>
              </a:tr>
              <a:tr h="342409">
                <a:tc>
                  <a:txBody>
                    <a:bodyPr/>
                    <a:lstStyle/>
                    <a:p>
                      <a:pPr indent="127000" algn="just"/>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头文件</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.h</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5406416"/>
                  </a:ext>
                </a:extLst>
              </a:tr>
            </a:tbl>
          </a:graphicData>
        </a:graphic>
      </p:graphicFrame>
    </p:spTree>
    <p:extLst>
      <p:ext uri="{BB962C8B-B14F-4D97-AF65-F5344CB8AC3E}">
        <p14:creationId xmlns:p14="http://schemas.microsoft.com/office/powerpoint/2010/main" val="363442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latin typeface="Times New Roman" panose="02020603050405020304" pitchFamily="18" charset="0"/>
              </a:rPr>
              <a:t>汇编语言源程序格式</a:t>
            </a:r>
            <a:endParaRPr lang="zh-CN" altLang="en-US" dirty="0">
              <a:solidFill>
                <a:schemeClr val="tx1"/>
              </a:solidFill>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汇编语言程序的结构</a:t>
            </a: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37</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479176"/>
            <a:ext cx="11312461" cy="4062651"/>
          </a:xfrm>
          <a:prstGeom prst="rect">
            <a:avLst/>
          </a:prstGeom>
          <a:noFill/>
        </p:spPr>
        <p:txBody>
          <a:bodyPr wrap="square" rtlCol="0">
            <a:spAutoFit/>
          </a:bodyPr>
          <a:lstStyle/>
          <a:p>
            <a:pPr algn="just"/>
            <a:r>
              <a:rPr lang="en-US" altLang="zh-CN" sz="1800" b="0" dirty="0">
                <a:latin typeface="+mn-ea"/>
              </a:rPr>
              <a:t>	</a:t>
            </a:r>
            <a:r>
              <a:rPr lang="zh-CN" altLang="en-US" sz="2000" b="0" dirty="0">
                <a:latin typeface="Times New Roman" panose="02020603050405020304" pitchFamily="18" charset="0"/>
                <a:cs typeface="Times New Roman" panose="02020603050405020304" pitchFamily="18" charset="0"/>
              </a:rPr>
              <a:t>汇编代码是机器代码的符号表示，其在大体上与汇编助记符的指令格式是一致的，不过在组织结构上做出了一定的规定</a:t>
            </a:r>
            <a:r>
              <a:rPr lang="zh-CN" altLang="en-US" sz="2000" b="0" dirty="0">
                <a:latin typeface="+mn-ea"/>
                <a:cs typeface="Times New Roman" panose="02020603050405020304" pitchFamily="18" charset="0"/>
              </a:rPr>
              <a:t>，下面我们借助一个简单的</a:t>
            </a:r>
            <a:r>
              <a:rPr lang="en-US" altLang="zh-CN" sz="2000" b="0" dirty="0">
                <a:latin typeface="+mn-ea"/>
                <a:cs typeface="Times New Roman" panose="02020603050405020304" pitchFamily="18" charset="0"/>
              </a:rPr>
              <a:t>C</a:t>
            </a:r>
            <a:r>
              <a:rPr lang="zh-CN" altLang="en-US" sz="2000" b="0" dirty="0">
                <a:latin typeface="+mn-ea"/>
                <a:cs typeface="Times New Roman" panose="02020603050405020304" pitchFamily="18" charset="0"/>
              </a:rPr>
              <a:t>语言程序来认识一下汇编语言程序的构成：</a:t>
            </a:r>
            <a:endParaRPr lang="en-US" altLang="zh-CN" sz="2000" b="0" dirty="0">
              <a:latin typeface="+mn-ea"/>
              <a:cs typeface="Times New Roman" panose="02020603050405020304" pitchFamily="18" charset="0"/>
            </a:endParaRPr>
          </a:p>
          <a:p>
            <a:pPr algn="just"/>
            <a:r>
              <a:rPr lang="en-US" altLang="zh-CN" sz="2000" dirty="0">
                <a:latin typeface="+mn-ea"/>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#include &lt;</a:t>
            </a:r>
            <a:r>
              <a:rPr lang="en-US" altLang="zh-CN" sz="2000" dirty="0" err="1">
                <a:latin typeface="Times New Roman" panose="02020603050405020304" pitchFamily="18" charset="0"/>
                <a:cs typeface="Times New Roman" panose="02020603050405020304" pitchFamily="18" charset="0"/>
              </a:rPr>
              <a:t>stdio.h</a:t>
            </a:r>
            <a:r>
              <a:rPr lang="en-US" altLang="zh-CN" sz="2000" dirty="0">
                <a:latin typeface="Times New Roman" panose="02020603050405020304" pitchFamily="18" charset="0"/>
                <a:cs typeface="Times New Roman" panose="02020603050405020304" pitchFamily="18" charset="0"/>
              </a:rPr>
              <a:t>&gt;</a:t>
            </a: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int main(void)</a:t>
            </a:r>
          </a:p>
          <a:p>
            <a:pPr algn="just"/>
            <a:r>
              <a:rPr lang="en-US" altLang="zh-CN" sz="2000" dirty="0">
                <a:latin typeface="Times New Roman" panose="02020603050405020304" pitchFamily="18" charset="0"/>
                <a:cs typeface="Times New Roman" panose="02020603050405020304" pitchFamily="18" charset="0"/>
              </a:rPr>
              <a:t>	{</a:t>
            </a:r>
          </a:p>
          <a:p>
            <a:pPr algn="just"/>
            <a:r>
              <a:rPr lang="en-US" altLang="zh-CN" sz="2000" dirty="0">
                <a:latin typeface="Times New Roman" panose="02020603050405020304" pitchFamily="18" charset="0"/>
                <a:cs typeface="Times New Roman" panose="02020603050405020304" pitchFamily="18" charset="0"/>
              </a:rPr>
              <a:t>	printf("Hello World!\n");</a:t>
            </a:r>
          </a:p>
          <a:p>
            <a:pPr algn="just"/>
            <a:r>
              <a:rPr lang="en-US" altLang="zh-CN" sz="2000" dirty="0">
                <a:latin typeface="Times New Roman" panose="02020603050405020304" pitchFamily="18" charset="0"/>
                <a:cs typeface="Times New Roman" panose="02020603050405020304" pitchFamily="18" charset="0"/>
              </a:rPr>
              <a:t>	printf("Welcome to LoongArch World!\n");</a:t>
            </a: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return 0;</a:t>
            </a:r>
          </a:p>
          <a:p>
            <a:pPr algn="just"/>
            <a:r>
              <a:rPr lang="en-US" altLang="zh-CN" sz="2000" dirty="0">
                <a:latin typeface="Times New Roman" panose="02020603050405020304" pitchFamily="18" charset="0"/>
                <a:cs typeface="Times New Roman" panose="02020603050405020304" pitchFamily="18" charset="0"/>
              </a:rPr>
              <a:t>	}</a:t>
            </a:r>
          </a:p>
          <a:p>
            <a:pPr algn="just"/>
            <a:endParaRPr lang="zh-CN" altLang="en-US" dirty="0"/>
          </a:p>
        </p:txBody>
      </p:sp>
      <p:sp>
        <p:nvSpPr>
          <p:cNvPr id="7" name="文本框 6">
            <a:extLst>
              <a:ext uri="{FF2B5EF4-FFF2-40B4-BE49-F238E27FC236}">
                <a16:creationId xmlns:a16="http://schemas.microsoft.com/office/drawing/2014/main" id="{F2AD4450-5D7C-5EDE-9197-0BC7D6B41A17}"/>
              </a:ext>
            </a:extLst>
          </p:cNvPr>
          <p:cNvSpPr txBox="1"/>
          <p:nvPr/>
        </p:nvSpPr>
        <p:spPr>
          <a:xfrm>
            <a:off x="7254871" y="3187335"/>
            <a:ext cx="3294529" cy="923330"/>
          </a:xfrm>
          <a:prstGeom prst="rect">
            <a:avLst/>
          </a:prstGeom>
          <a:noFill/>
        </p:spPr>
        <p:txBody>
          <a:bodyPr wrap="square" rtlCol="0">
            <a:spAutoFit/>
          </a:bodyPr>
          <a:lstStyle/>
          <a:p>
            <a:r>
              <a:rPr lang="en-US" altLang="zh-CN" dirty="0"/>
              <a:t>	</a:t>
            </a:r>
            <a:r>
              <a:rPr lang="zh-CN" altLang="en-US" dirty="0"/>
              <a:t>大家可以猜想一下这样一个简单的程序在编译成汇编语言之后可能会有多少行。</a:t>
            </a:r>
          </a:p>
        </p:txBody>
      </p:sp>
    </p:spTree>
    <p:extLst>
      <p:ext uri="{BB962C8B-B14F-4D97-AF65-F5344CB8AC3E}">
        <p14:creationId xmlns:p14="http://schemas.microsoft.com/office/powerpoint/2010/main" val="181997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en-US" altLang="zh-CN" dirty="0">
                <a:solidFill>
                  <a:schemeClr val="tx1"/>
                </a:solidFill>
              </a:rPr>
              <a:t>32</a:t>
            </a:r>
            <a:r>
              <a:rPr lang="zh-CN" altLang="en-US" dirty="0">
                <a:solidFill>
                  <a:schemeClr val="tx1"/>
                </a:solidFill>
              </a:rPr>
              <a:t>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38</a:t>
            </a:fld>
            <a:endParaRPr lang="zh-CN" altLang="en-US"/>
          </a:p>
        </p:txBody>
      </p:sp>
      <p:sp>
        <p:nvSpPr>
          <p:cNvPr id="8" name="文本框 7">
            <a:extLst>
              <a:ext uri="{FF2B5EF4-FFF2-40B4-BE49-F238E27FC236}">
                <a16:creationId xmlns:a16="http://schemas.microsoft.com/office/drawing/2014/main" id="{72132B49-9FF3-B48C-7D8F-39879A22FCEB}"/>
              </a:ext>
            </a:extLst>
          </p:cNvPr>
          <p:cNvSpPr txBox="1"/>
          <p:nvPr/>
        </p:nvSpPr>
        <p:spPr>
          <a:xfrm>
            <a:off x="237564" y="964588"/>
            <a:ext cx="11312461" cy="1446550"/>
          </a:xfrm>
          <a:prstGeom prst="rect">
            <a:avLst/>
          </a:prstGeom>
          <a:noFill/>
        </p:spPr>
        <p:txBody>
          <a:bodyPr wrap="square" rtlCol="0">
            <a:spAutoFit/>
          </a:bodyPr>
          <a:lstStyle/>
          <a:p>
            <a:pPr algn="just"/>
            <a:r>
              <a:rPr lang="zh-CN" altLang="en-US" sz="2400" b="1" dirty="0">
                <a:latin typeface="+mn-ea"/>
              </a:rPr>
              <a:t>练习</a:t>
            </a:r>
            <a:endParaRPr lang="en-US" altLang="zh-CN" sz="2400" b="1" dirty="0">
              <a:latin typeface="+mn-ea"/>
            </a:endParaRPr>
          </a:p>
          <a:p>
            <a:pPr algn="just"/>
            <a:endParaRPr lang="en-US" altLang="zh-CN" sz="2400" b="1" dirty="0">
              <a:latin typeface="+mn-ea"/>
            </a:endParaRPr>
          </a:p>
          <a:p>
            <a:pPr algn="just"/>
            <a:r>
              <a:rPr lang="en-US" altLang="zh-CN" sz="2000" dirty="0">
                <a:latin typeface="+mn-ea"/>
              </a:rPr>
              <a:t>	</a:t>
            </a:r>
            <a:r>
              <a:rPr lang="zh-CN" altLang="en-US" sz="2000" dirty="0">
                <a:latin typeface="+mn-ea"/>
              </a:rPr>
              <a:t>认识了数据段的作用和数据段定义中常用的一些伪指令后，尝试分析一下下面给出的数据段在使用小端存储模式的计算机中的存储映像。</a:t>
            </a:r>
            <a:endParaRPr lang="pt-BR" altLang="zh-CN"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F9C7AB9-455D-BC1A-E5BF-79E66A939484}"/>
              </a:ext>
            </a:extLst>
          </p:cNvPr>
          <p:cNvSpPr txBox="1"/>
          <p:nvPr/>
        </p:nvSpPr>
        <p:spPr>
          <a:xfrm>
            <a:off x="-38716" y="2449979"/>
            <a:ext cx="4489328" cy="3170099"/>
          </a:xfrm>
          <a:prstGeom prst="rect">
            <a:avLst/>
          </a:prstGeom>
          <a:noFill/>
        </p:spPr>
        <p:txBody>
          <a:bodyPr wrap="square" rtlCol="0">
            <a:spAutoFit/>
          </a:bodyPr>
          <a:lstStyle/>
          <a:p>
            <a:pPr algn="just">
              <a:lnSpc>
                <a:spcPct val="150000"/>
              </a:lnSpc>
            </a:pPr>
            <a:r>
              <a:rPr lang="en-US" altLang="zh-CN" sz="2000" dirty="0">
                <a:latin typeface="+mn-ea"/>
              </a:rPr>
              <a:t>	.data  0x10012000</a:t>
            </a:r>
          </a:p>
          <a:p>
            <a:pPr algn="just">
              <a:lnSpc>
                <a:spcPct val="150000"/>
              </a:lnSpc>
            </a:pPr>
            <a:r>
              <a:rPr lang="en-US" altLang="zh-CN" sz="2000" dirty="0">
                <a:latin typeface="+mn-ea"/>
                <a:cs typeface="Times New Roman" panose="02020603050405020304" pitchFamily="18" charset="0"/>
              </a:rPr>
              <a:t>	</a:t>
            </a:r>
            <a:r>
              <a:rPr lang="en-US" altLang="zh-CN" sz="2000" dirty="0">
                <a:solidFill>
                  <a:schemeClr val="accent6">
                    <a:lumMod val="75000"/>
                  </a:schemeClr>
                </a:solidFill>
                <a:latin typeface="+mn-ea"/>
                <a:cs typeface="Times New Roman" panose="02020603050405020304" pitchFamily="18" charset="0"/>
              </a:rPr>
              <a:t>str1: .ascii “SDUCS”</a:t>
            </a:r>
          </a:p>
          <a:p>
            <a:pPr algn="just">
              <a:lnSpc>
                <a:spcPct val="150000"/>
              </a:lnSpc>
            </a:pPr>
            <a:r>
              <a:rPr lang="en-US" altLang="zh-CN" sz="2000" dirty="0">
                <a:latin typeface="+mn-ea"/>
                <a:cs typeface="Times New Roman" panose="02020603050405020304" pitchFamily="18" charset="0"/>
              </a:rPr>
              <a:t>	</a:t>
            </a:r>
            <a:r>
              <a:rPr lang="en-US" altLang="zh-CN" sz="2000" dirty="0">
                <a:solidFill>
                  <a:srgbClr val="0070C0"/>
                </a:solidFill>
                <a:latin typeface="+mn-ea"/>
                <a:cs typeface="Times New Roman" panose="02020603050405020304" pitchFamily="18" charset="0"/>
              </a:rPr>
              <a:t>str2: .asciiz  “SDUCS2022”</a:t>
            </a:r>
          </a:p>
          <a:p>
            <a:pPr algn="just">
              <a:lnSpc>
                <a:spcPct val="150000"/>
              </a:lnSpc>
            </a:pPr>
            <a:r>
              <a:rPr lang="en-US" altLang="zh-CN" sz="2000" dirty="0">
                <a:latin typeface="+mn-ea"/>
                <a:cs typeface="Times New Roman" panose="02020603050405020304" pitchFamily="18" charset="0"/>
              </a:rPr>
              <a:t>	</a:t>
            </a:r>
            <a:r>
              <a:rPr lang="en-US" altLang="zh-CN" sz="2000" dirty="0">
                <a:solidFill>
                  <a:schemeClr val="accent2">
                    <a:lumMod val="75000"/>
                  </a:schemeClr>
                </a:solidFill>
                <a:latin typeface="+mn-ea"/>
                <a:cs typeface="Times New Roman" panose="02020603050405020304" pitchFamily="18" charset="0"/>
              </a:rPr>
              <a:t>b1: .byte 1,2,3,4</a:t>
            </a:r>
          </a:p>
          <a:p>
            <a:pPr algn="just">
              <a:lnSpc>
                <a:spcPct val="150000"/>
              </a:lnSpc>
            </a:pPr>
            <a:r>
              <a:rPr lang="en-US" altLang="zh-CN" sz="2000" dirty="0">
                <a:latin typeface="+mn-ea"/>
                <a:cs typeface="Times New Roman" panose="02020603050405020304" pitchFamily="18" charset="0"/>
              </a:rPr>
              <a:t>	</a:t>
            </a:r>
            <a:r>
              <a:rPr lang="en-US" altLang="zh-CN" sz="2000" dirty="0">
                <a:solidFill>
                  <a:schemeClr val="accent4">
                    <a:lumMod val="50000"/>
                  </a:schemeClr>
                </a:solidFill>
                <a:latin typeface="+mn-ea"/>
                <a:cs typeface="Times New Roman" panose="02020603050405020304" pitchFamily="18" charset="0"/>
              </a:rPr>
              <a:t>h1: .half 1,2,3,4</a:t>
            </a:r>
          </a:p>
          <a:p>
            <a:pPr algn="just">
              <a:lnSpc>
                <a:spcPct val="150000"/>
              </a:lnSpc>
            </a:pPr>
            <a:r>
              <a:rPr lang="en-US" altLang="zh-CN" sz="2000" dirty="0">
                <a:latin typeface="+mn-ea"/>
                <a:cs typeface="Times New Roman" panose="02020603050405020304" pitchFamily="18" charset="0"/>
              </a:rPr>
              <a:t>	w1: .word 1,2,3,4		</a:t>
            </a:r>
          </a:p>
          <a:p>
            <a:pPr algn="just"/>
            <a:r>
              <a:rPr lang="en-US" altLang="zh-CN" sz="2000" dirty="0">
                <a:latin typeface="+mn-ea"/>
                <a:cs typeface="Times New Roman" panose="02020603050405020304" pitchFamily="18" charset="0"/>
              </a:rPr>
              <a:t>	  </a:t>
            </a:r>
            <a:endParaRPr lang="pt-BR" altLang="zh-CN" sz="2000" dirty="0">
              <a:latin typeface="Times New Roman" panose="02020603050405020304" pitchFamily="18" charset="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F7E83A19-D4B3-BBF2-5F80-4A947D049086}"/>
              </a:ext>
            </a:extLst>
          </p:cNvPr>
          <p:cNvGraphicFramePr>
            <a:graphicFrameLocks noGrp="1"/>
          </p:cNvGraphicFramePr>
          <p:nvPr>
            <p:extLst>
              <p:ext uri="{D42A27DB-BD31-4B8C-83A1-F6EECF244321}">
                <p14:modId xmlns:p14="http://schemas.microsoft.com/office/powerpoint/2010/main" val="2305729076"/>
              </p:ext>
            </p:extLst>
          </p:nvPr>
        </p:nvGraphicFramePr>
        <p:xfrm>
          <a:off x="2904564" y="4162767"/>
          <a:ext cx="9031575" cy="1288041"/>
        </p:xfrm>
        <a:graphic>
          <a:graphicData uri="http://schemas.openxmlformats.org/drawingml/2006/table">
            <a:tbl>
              <a:tblPr firstRow="1" firstCol="1" bandRow="1"/>
              <a:tblGrid>
                <a:gridCol w="1147004">
                  <a:extLst>
                    <a:ext uri="{9D8B030D-6E8A-4147-A177-3AD203B41FA5}">
                      <a16:colId xmlns:a16="http://schemas.microsoft.com/office/drawing/2014/main" val="3241000"/>
                    </a:ext>
                  </a:extLst>
                </a:gridCol>
                <a:gridCol w="501815">
                  <a:extLst>
                    <a:ext uri="{9D8B030D-6E8A-4147-A177-3AD203B41FA5}">
                      <a16:colId xmlns:a16="http://schemas.microsoft.com/office/drawing/2014/main" val="1899666365"/>
                    </a:ext>
                  </a:extLst>
                </a:gridCol>
                <a:gridCol w="490953">
                  <a:extLst>
                    <a:ext uri="{9D8B030D-6E8A-4147-A177-3AD203B41FA5}">
                      <a16:colId xmlns:a16="http://schemas.microsoft.com/office/drawing/2014/main" val="2693617123"/>
                    </a:ext>
                  </a:extLst>
                </a:gridCol>
                <a:gridCol w="490953">
                  <a:extLst>
                    <a:ext uri="{9D8B030D-6E8A-4147-A177-3AD203B41FA5}">
                      <a16:colId xmlns:a16="http://schemas.microsoft.com/office/drawing/2014/main" val="3074320959"/>
                    </a:ext>
                  </a:extLst>
                </a:gridCol>
                <a:gridCol w="494211">
                  <a:extLst>
                    <a:ext uri="{9D8B030D-6E8A-4147-A177-3AD203B41FA5}">
                      <a16:colId xmlns:a16="http://schemas.microsoft.com/office/drawing/2014/main" val="904252855"/>
                    </a:ext>
                  </a:extLst>
                </a:gridCol>
                <a:gridCol w="490953">
                  <a:extLst>
                    <a:ext uri="{9D8B030D-6E8A-4147-A177-3AD203B41FA5}">
                      <a16:colId xmlns:a16="http://schemas.microsoft.com/office/drawing/2014/main" val="1791473997"/>
                    </a:ext>
                  </a:extLst>
                </a:gridCol>
                <a:gridCol w="489868">
                  <a:extLst>
                    <a:ext uri="{9D8B030D-6E8A-4147-A177-3AD203B41FA5}">
                      <a16:colId xmlns:a16="http://schemas.microsoft.com/office/drawing/2014/main" val="3528137305"/>
                    </a:ext>
                  </a:extLst>
                </a:gridCol>
                <a:gridCol w="490953">
                  <a:extLst>
                    <a:ext uri="{9D8B030D-6E8A-4147-A177-3AD203B41FA5}">
                      <a16:colId xmlns:a16="http://schemas.microsoft.com/office/drawing/2014/main" val="614369179"/>
                    </a:ext>
                  </a:extLst>
                </a:gridCol>
                <a:gridCol w="490953">
                  <a:extLst>
                    <a:ext uri="{9D8B030D-6E8A-4147-A177-3AD203B41FA5}">
                      <a16:colId xmlns:a16="http://schemas.microsoft.com/office/drawing/2014/main" val="2218032"/>
                    </a:ext>
                  </a:extLst>
                </a:gridCol>
                <a:gridCol w="490953">
                  <a:extLst>
                    <a:ext uri="{9D8B030D-6E8A-4147-A177-3AD203B41FA5}">
                      <a16:colId xmlns:a16="http://schemas.microsoft.com/office/drawing/2014/main" val="336864972"/>
                    </a:ext>
                  </a:extLst>
                </a:gridCol>
                <a:gridCol w="501815">
                  <a:extLst>
                    <a:ext uri="{9D8B030D-6E8A-4147-A177-3AD203B41FA5}">
                      <a16:colId xmlns:a16="http://schemas.microsoft.com/office/drawing/2014/main" val="3281714691"/>
                    </a:ext>
                  </a:extLst>
                </a:gridCol>
                <a:gridCol w="492037">
                  <a:extLst>
                    <a:ext uri="{9D8B030D-6E8A-4147-A177-3AD203B41FA5}">
                      <a16:colId xmlns:a16="http://schemas.microsoft.com/office/drawing/2014/main" val="2972042449"/>
                    </a:ext>
                  </a:extLst>
                </a:gridCol>
                <a:gridCol w="492037">
                  <a:extLst>
                    <a:ext uri="{9D8B030D-6E8A-4147-A177-3AD203B41FA5}">
                      <a16:colId xmlns:a16="http://schemas.microsoft.com/office/drawing/2014/main" val="1892878914"/>
                    </a:ext>
                  </a:extLst>
                </a:gridCol>
                <a:gridCol w="494211">
                  <a:extLst>
                    <a:ext uri="{9D8B030D-6E8A-4147-A177-3AD203B41FA5}">
                      <a16:colId xmlns:a16="http://schemas.microsoft.com/office/drawing/2014/main" val="2700831434"/>
                    </a:ext>
                  </a:extLst>
                </a:gridCol>
                <a:gridCol w="490953">
                  <a:extLst>
                    <a:ext uri="{9D8B030D-6E8A-4147-A177-3AD203B41FA5}">
                      <a16:colId xmlns:a16="http://schemas.microsoft.com/office/drawing/2014/main" val="3923448132"/>
                    </a:ext>
                  </a:extLst>
                </a:gridCol>
                <a:gridCol w="490953">
                  <a:extLst>
                    <a:ext uri="{9D8B030D-6E8A-4147-A177-3AD203B41FA5}">
                      <a16:colId xmlns:a16="http://schemas.microsoft.com/office/drawing/2014/main" val="1945152576"/>
                    </a:ext>
                  </a:extLst>
                </a:gridCol>
                <a:gridCol w="490953">
                  <a:extLst>
                    <a:ext uri="{9D8B030D-6E8A-4147-A177-3AD203B41FA5}">
                      <a16:colId xmlns:a16="http://schemas.microsoft.com/office/drawing/2014/main" val="248806764"/>
                    </a:ext>
                  </a:extLst>
                </a:gridCol>
              </a:tblGrid>
              <a:tr h="174034">
                <a:tc>
                  <a:txBody>
                    <a:bodyPr/>
                    <a:lstStyle/>
                    <a:p>
                      <a:pPr indent="127000" algn="ct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地址</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5</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6</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7</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8</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9</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b</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c</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d</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e</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f</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051417"/>
                  </a:ext>
                </a:extLst>
              </a:tr>
              <a:tr h="348067">
                <a:tc>
                  <a:txBody>
                    <a:bodyPr/>
                    <a:lstStyle/>
                    <a:p>
                      <a:pPr indent="127000" algn="ct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10012000</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53</a:t>
                      </a:r>
                      <a:endParaRPr lang="zh-CN" sz="28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indent="127000" algn="ctr"/>
                      <a:r>
                        <a:rPr lang="en-US" altLang="zh-CN" sz="16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44</a:t>
                      </a:r>
                      <a:endParaRPr lang="zh-CN" sz="28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55</a:t>
                      </a:r>
                      <a:endParaRPr lang="zh-CN" sz="28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43</a:t>
                      </a:r>
                      <a:endParaRPr lang="zh-CN" sz="28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sz="16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53</a:t>
                      </a:r>
                      <a:endParaRPr lang="zh-CN" sz="28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53</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44</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55</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43</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53</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30</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01</a:t>
                      </a:r>
                      <a:endParaRPr 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727948059"/>
                  </a:ext>
                </a:extLst>
              </a:tr>
              <a:tr h="348067">
                <a:tc>
                  <a:txBody>
                    <a:bodyPr/>
                    <a:lstStyle/>
                    <a:p>
                      <a:pPr indent="127000" algn="ct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10012010</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02</a:t>
                      </a:r>
                      <a:endParaRPr 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04</a:t>
                      </a:r>
                      <a:endParaRPr lang="zh-CN" sz="1600"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01</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02</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04</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en-US" alt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solidFill>
                          <a:schemeClr val="accent4">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119068"/>
                  </a:ext>
                </a:extLst>
              </a:tr>
              <a:tr h="348067">
                <a:tc>
                  <a:txBody>
                    <a:bodyPr/>
                    <a:lstStyle/>
                    <a:p>
                      <a:pPr indent="127000" algn="ct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10012020</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2720405"/>
                  </a:ext>
                </a:extLst>
              </a:tr>
            </a:tbl>
          </a:graphicData>
        </a:graphic>
      </p:graphicFrame>
    </p:spTree>
    <p:extLst>
      <p:ext uri="{BB962C8B-B14F-4D97-AF65-F5344CB8AC3E}">
        <p14:creationId xmlns:p14="http://schemas.microsoft.com/office/powerpoint/2010/main" val="328572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CC5653-D7AD-4D9D-9F82-27EBFEE663C5}"/>
              </a:ext>
            </a:extLst>
          </p:cNvPr>
          <p:cNvSpPr>
            <a:spLocks noGrp="1"/>
          </p:cNvSpPr>
          <p:nvPr>
            <p:ph idx="1"/>
          </p:nvPr>
        </p:nvSpPr>
        <p:spPr>
          <a:xfrm>
            <a:off x="317500" y="1021749"/>
            <a:ext cx="11518900" cy="5335634"/>
          </a:xfrm>
        </p:spPr>
        <p:txBody>
          <a:bodyPr/>
          <a:lstStyle/>
          <a:p>
            <a:r>
              <a:rPr lang="zh-CN" altLang="en-US" dirty="0"/>
              <a:t>章节小结</a:t>
            </a:r>
            <a:endParaRPr lang="en-US" altLang="zh-CN" dirty="0"/>
          </a:p>
          <a:p>
            <a:pPr marL="0" indent="0">
              <a:buNone/>
            </a:pPr>
            <a:r>
              <a:rPr lang="en-US" altLang="zh-CN" sz="2000" b="0" dirty="0">
                <a:latin typeface="+mn-ea"/>
              </a:rPr>
              <a:t>    </a:t>
            </a:r>
            <a:r>
              <a:rPr lang="zh-CN" altLang="en-US" sz="2000" b="0" dirty="0">
                <a:latin typeface="+mn-ea"/>
              </a:rPr>
              <a:t>本章从指令集的体系结构出发，首先介绍了指令集的概念与各种指令集的特点。然后以龙芯中科研制的</a:t>
            </a:r>
            <a:r>
              <a:rPr lang="en-US" altLang="zh-CN" sz="2000" b="0" dirty="0">
                <a:latin typeface="+mn-ea"/>
              </a:rPr>
              <a:t>LoongArch</a:t>
            </a:r>
            <a:r>
              <a:rPr lang="zh-CN" altLang="en-US" sz="2000" b="0" dirty="0">
                <a:latin typeface="+mn-ea"/>
              </a:rPr>
              <a:t>指令集架构为例，向大家介绍了指令编码，汇编助记符和寄存器组织格式等</a:t>
            </a:r>
            <a:r>
              <a:rPr lang="en-US" altLang="zh-CN" sz="2000" b="0" dirty="0">
                <a:latin typeface="+mn-ea"/>
              </a:rPr>
              <a:t>LA32</a:t>
            </a:r>
            <a:r>
              <a:rPr lang="zh-CN" altLang="en-US" sz="2000" b="0" dirty="0">
                <a:latin typeface="+mn-ea"/>
              </a:rPr>
              <a:t>的相关知识，然后以此为基础简要讲解了汇编语言的相关知识和一些常用编程语句的机器级表示形式。</a:t>
            </a:r>
            <a:endParaRPr lang="en-US" altLang="zh-CN" sz="2000" b="0" dirty="0">
              <a:latin typeface="+mn-ea"/>
            </a:endParaRPr>
          </a:p>
          <a:p>
            <a:pPr marL="0" indent="0">
              <a:buNone/>
            </a:pPr>
            <a:r>
              <a:rPr lang="zh-CN" altLang="en-US" sz="2000" b="0" dirty="0">
                <a:latin typeface="+mn-ea"/>
              </a:rPr>
              <a:t>希望大家通过本章的学习，可以： </a:t>
            </a:r>
            <a:endParaRPr lang="en-US" altLang="zh-CN" sz="2000" b="0" dirty="0">
              <a:latin typeface="+mn-ea"/>
            </a:endParaRPr>
          </a:p>
          <a:p>
            <a:pPr lvl="2">
              <a:lnSpc>
                <a:spcPct val="150000"/>
              </a:lnSpc>
            </a:pPr>
            <a:r>
              <a:rPr lang="zh-CN" altLang="en-US" dirty="0"/>
              <a:t>了解指令集系统架构的概念与</a:t>
            </a:r>
            <a:r>
              <a:rPr lang="en-US" altLang="zh-CN" dirty="0"/>
              <a:t>RISC</a:t>
            </a:r>
            <a:r>
              <a:rPr lang="zh-CN" altLang="en-US" dirty="0"/>
              <a:t>和</a:t>
            </a:r>
            <a:r>
              <a:rPr lang="en-US" altLang="zh-CN" dirty="0"/>
              <a:t>CISC</a:t>
            </a:r>
            <a:r>
              <a:rPr lang="zh-CN" altLang="en-US" dirty="0"/>
              <a:t>的优缺点</a:t>
            </a:r>
            <a:endParaRPr lang="en-US" altLang="zh-CN" dirty="0"/>
          </a:p>
          <a:p>
            <a:pPr lvl="2">
              <a:lnSpc>
                <a:spcPct val="150000"/>
              </a:lnSpc>
            </a:pPr>
            <a:r>
              <a:rPr lang="zh-CN" altLang="en-US" dirty="0"/>
              <a:t>理解机器指令的编码方式和汇编助记符设计原理</a:t>
            </a:r>
            <a:endParaRPr lang="en-US" altLang="zh-CN" dirty="0"/>
          </a:p>
          <a:p>
            <a:pPr lvl="2">
              <a:lnSpc>
                <a:spcPct val="150000"/>
              </a:lnSpc>
            </a:pPr>
            <a:r>
              <a:rPr lang="zh-CN" altLang="en-US" dirty="0"/>
              <a:t>掌握</a:t>
            </a:r>
            <a:r>
              <a:rPr lang="en-US" altLang="zh-CN" dirty="0"/>
              <a:t>LA</a:t>
            </a:r>
            <a:r>
              <a:rPr lang="zh-CN" altLang="en-US" dirty="0"/>
              <a:t>架构下常用的汇编命令与一定的汇编语言代码阅读能力，掌握过程调用的概念与程序栈的组织维护方式，进一步认识程序在计算机中的运行过程。掌握几种常用语句的机器级实现形式，并将其运用到代码的优化调试中。</a:t>
            </a:r>
            <a:endParaRPr lang="en-US" altLang="zh-CN" dirty="0"/>
          </a:p>
        </p:txBody>
      </p:sp>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章节小结</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39</a:t>
            </a:fld>
            <a:endParaRPr lang="zh-CN" altLang="en-US" dirty="0"/>
          </a:p>
        </p:txBody>
      </p:sp>
    </p:spTree>
    <p:extLst>
      <p:ext uri="{BB962C8B-B14F-4D97-AF65-F5344CB8AC3E}">
        <p14:creationId xmlns:p14="http://schemas.microsoft.com/office/powerpoint/2010/main" val="17580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CISC</a:t>
            </a:r>
            <a:r>
              <a:rPr lang="zh-CN" altLang="en-US" dirty="0">
                <a:solidFill>
                  <a:schemeClr val="tx1"/>
                </a:solidFill>
                <a:latin typeface="Times New Roman" panose="02020603050405020304" pitchFamily="18" charset="0"/>
              </a:rPr>
              <a:t>与</a:t>
            </a:r>
            <a:r>
              <a:rPr lang="en-US" altLang="zh-CN" dirty="0">
                <a:solidFill>
                  <a:schemeClr val="tx1"/>
                </a:solidFill>
                <a:latin typeface="Times New Roman" panose="02020603050405020304" pitchFamily="18" charset="0"/>
              </a:rPr>
              <a:t>RISC</a:t>
            </a:r>
            <a:endParaRPr lang="zh-CN" altLang="en-US" dirty="0">
              <a:solidFill>
                <a:schemeClr val="tx1"/>
              </a:solidFill>
              <a:latin typeface="Times New Roman" panose="02020603050405020304" pitchFamily="18" charset="0"/>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7"/>
            <a:ext cx="11927541" cy="684114"/>
          </a:xfrm>
        </p:spPr>
        <p:txBody>
          <a:bodyPr/>
          <a:lstStyle/>
          <a:p>
            <a:r>
              <a:rPr lang="zh-CN" altLang="en-US" dirty="0"/>
              <a:t>什么是复杂指令集？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a:t>
            </a:fld>
            <a:endParaRPr lang="zh-CN" altLang="en-US"/>
          </a:p>
        </p:txBody>
      </p:sp>
      <p:sp>
        <p:nvSpPr>
          <p:cNvPr id="7" name="文本框 6">
            <a:extLst>
              <a:ext uri="{FF2B5EF4-FFF2-40B4-BE49-F238E27FC236}">
                <a16:creationId xmlns:a16="http://schemas.microsoft.com/office/drawing/2014/main" id="{8F4AE484-F397-5CA9-0DF4-0B35037D1545}"/>
              </a:ext>
            </a:extLst>
          </p:cNvPr>
          <p:cNvSpPr txBox="1"/>
          <p:nvPr/>
        </p:nvSpPr>
        <p:spPr>
          <a:xfrm>
            <a:off x="504263" y="1616190"/>
            <a:ext cx="10919012" cy="4370427"/>
          </a:xfrm>
          <a:prstGeom prst="rect">
            <a:avLst/>
          </a:prstGeom>
          <a:noFill/>
        </p:spPr>
        <p:txBody>
          <a:bodyPr wrap="square" rtlCol="0">
            <a:spAutoFit/>
          </a:bodyPr>
          <a:lstStyle/>
          <a:p>
            <a:r>
              <a:rPr lang="en-US" altLang="zh-CN" dirty="0"/>
              <a:t>	</a:t>
            </a:r>
            <a:r>
              <a:rPr lang="zh-CN" altLang="en-US" sz="2000" dirty="0"/>
              <a:t>早期的计算机部件比较昂贵，主频低，运算速度慢。人们为了提高计算机的处理效率，将每一种需要实现的操作都编辑成独立的一条条指令输入计算机，指令集越来越庞大的同时指令也变得越来越复杂，这样，复杂指令集计算机体系就出现了。</a:t>
            </a:r>
            <a:endParaRPr lang="en-US" altLang="zh-CN" sz="2000" dirty="0"/>
          </a:p>
          <a:p>
            <a:r>
              <a:rPr lang="en-US" altLang="zh-CN" sz="2000" dirty="0"/>
              <a:t>	</a:t>
            </a:r>
          </a:p>
          <a:p>
            <a:r>
              <a:rPr lang="en-US" altLang="zh-CN" sz="2000" dirty="0"/>
              <a:t>	</a:t>
            </a:r>
            <a:r>
              <a:rPr lang="zh-CN" altLang="en-US" sz="2000" dirty="0"/>
              <a:t>复杂指令集指令系统的主要特点是：</a:t>
            </a:r>
            <a:endParaRPr lang="en-US" altLang="zh-CN" sz="2000" dirty="0"/>
          </a:p>
          <a:p>
            <a:r>
              <a:rPr lang="en-US" altLang="zh-CN" sz="2000" dirty="0"/>
              <a:t>	(1) </a:t>
            </a:r>
            <a:r>
              <a:rPr lang="zh-CN" altLang="en-US" sz="2000" dirty="0">
                <a:solidFill>
                  <a:schemeClr val="accent6">
                    <a:lumMod val="75000"/>
                  </a:schemeClr>
                </a:solidFill>
              </a:rPr>
              <a:t>指令系统庞大，指令功能复杂</a:t>
            </a:r>
            <a:r>
              <a:rPr lang="zh-CN" altLang="en-US" sz="2000" dirty="0"/>
              <a:t>；</a:t>
            </a:r>
          </a:p>
          <a:p>
            <a:r>
              <a:rPr lang="en-US" altLang="zh-CN" sz="2000" dirty="0"/>
              <a:t>	(2) </a:t>
            </a:r>
            <a:r>
              <a:rPr lang="zh-CN" altLang="en-US" sz="2000" dirty="0">
                <a:solidFill>
                  <a:schemeClr val="accent6">
                    <a:lumMod val="75000"/>
                  </a:schemeClr>
                </a:solidFill>
              </a:rPr>
              <a:t>指令格式多</a:t>
            </a:r>
            <a:r>
              <a:rPr lang="zh-CN" altLang="en-US" sz="2000" dirty="0"/>
              <a:t>，一般大于</a:t>
            </a:r>
            <a:r>
              <a:rPr lang="en-US" altLang="zh-CN" sz="2000" dirty="0"/>
              <a:t>4</a:t>
            </a:r>
            <a:r>
              <a:rPr lang="zh-CN" altLang="en-US" sz="2000" dirty="0"/>
              <a:t>种；</a:t>
            </a:r>
          </a:p>
          <a:p>
            <a:r>
              <a:rPr lang="en-US" altLang="zh-CN" sz="2000" dirty="0"/>
              <a:t>	(3) </a:t>
            </a:r>
            <a:r>
              <a:rPr lang="zh-CN" altLang="en-US" sz="2000" dirty="0"/>
              <a:t>指令</a:t>
            </a:r>
            <a:r>
              <a:rPr lang="zh-CN" altLang="en-US" sz="2000" dirty="0">
                <a:solidFill>
                  <a:schemeClr val="accent6">
                    <a:lumMod val="75000"/>
                  </a:schemeClr>
                </a:solidFill>
              </a:rPr>
              <a:t>寻址方式多</a:t>
            </a:r>
            <a:r>
              <a:rPr lang="zh-CN" altLang="en-US" sz="2000" dirty="0"/>
              <a:t>，一般大于</a:t>
            </a:r>
            <a:r>
              <a:rPr lang="en-US" altLang="zh-CN" sz="2000" dirty="0"/>
              <a:t>4</a:t>
            </a:r>
            <a:r>
              <a:rPr lang="zh-CN" altLang="en-US" sz="2000" dirty="0"/>
              <a:t>种；</a:t>
            </a:r>
          </a:p>
          <a:p>
            <a:r>
              <a:rPr lang="en-US" altLang="zh-CN" sz="2000" dirty="0"/>
              <a:t>	(4) </a:t>
            </a:r>
            <a:r>
              <a:rPr lang="zh-CN" altLang="en-US" sz="2000" dirty="0"/>
              <a:t>指令</a:t>
            </a:r>
            <a:r>
              <a:rPr lang="zh-CN" altLang="en-US" sz="2000" dirty="0">
                <a:solidFill>
                  <a:schemeClr val="accent6">
                    <a:lumMod val="75000"/>
                  </a:schemeClr>
                </a:solidFill>
              </a:rPr>
              <a:t>字长不固定</a:t>
            </a:r>
            <a:r>
              <a:rPr lang="zh-CN" altLang="en-US" sz="2000" dirty="0"/>
              <a:t>；</a:t>
            </a:r>
          </a:p>
          <a:p>
            <a:r>
              <a:rPr lang="en-US" altLang="zh-CN" sz="2000" dirty="0"/>
              <a:t>	(5) </a:t>
            </a:r>
            <a:r>
              <a:rPr lang="zh-CN" altLang="en-US" sz="2000" dirty="0"/>
              <a:t>各种指令</a:t>
            </a:r>
            <a:r>
              <a:rPr lang="zh-CN" altLang="en-US" sz="2000" dirty="0">
                <a:solidFill>
                  <a:schemeClr val="accent6">
                    <a:lumMod val="75000"/>
                  </a:schemeClr>
                </a:solidFill>
              </a:rPr>
              <a:t>均可访问内存</a:t>
            </a:r>
            <a:r>
              <a:rPr lang="zh-CN" altLang="en-US" sz="2000" dirty="0"/>
              <a:t>；	</a:t>
            </a:r>
          </a:p>
          <a:p>
            <a:r>
              <a:rPr lang="en-US" altLang="zh-CN" sz="2000" dirty="0"/>
              <a:t>	(6) </a:t>
            </a:r>
            <a:r>
              <a:rPr lang="zh-CN" altLang="en-US" sz="2000" dirty="0"/>
              <a:t>不同</a:t>
            </a:r>
            <a:r>
              <a:rPr lang="zh-CN" altLang="en-US" sz="2000" dirty="0">
                <a:solidFill>
                  <a:schemeClr val="accent6">
                    <a:lumMod val="75000"/>
                  </a:schemeClr>
                </a:solidFill>
              </a:rPr>
              <a:t>指令使用频率相差很大</a:t>
            </a:r>
            <a:r>
              <a:rPr lang="zh-CN" altLang="en-US" sz="2000" dirty="0"/>
              <a:t>；</a:t>
            </a:r>
          </a:p>
          <a:p>
            <a:r>
              <a:rPr lang="en-US" altLang="zh-CN" sz="2000" dirty="0"/>
              <a:t>	(7) </a:t>
            </a:r>
            <a:r>
              <a:rPr lang="zh-CN" altLang="en-US" sz="2000" dirty="0"/>
              <a:t>大多数</a:t>
            </a:r>
            <a:r>
              <a:rPr lang="zh-CN" altLang="en-US" sz="2000" dirty="0">
                <a:solidFill>
                  <a:schemeClr val="accent6">
                    <a:lumMod val="75000"/>
                  </a:schemeClr>
                </a:solidFill>
              </a:rPr>
              <a:t>指令需要多个机器周期</a:t>
            </a:r>
            <a:r>
              <a:rPr lang="zh-CN" altLang="en-US" sz="2000" dirty="0"/>
              <a:t>才能完成；</a:t>
            </a:r>
          </a:p>
          <a:p>
            <a:r>
              <a:rPr lang="en-US" altLang="zh-CN" sz="2000" dirty="0"/>
              <a:t>	(8) </a:t>
            </a:r>
            <a:r>
              <a:rPr lang="zh-CN" altLang="en-US" sz="2000" dirty="0"/>
              <a:t>指令系统由</a:t>
            </a:r>
            <a:r>
              <a:rPr lang="zh-CN" altLang="en-US" sz="2000" dirty="0">
                <a:solidFill>
                  <a:schemeClr val="accent6">
                    <a:lumMod val="75000"/>
                  </a:schemeClr>
                </a:solidFill>
              </a:rPr>
              <a:t>微程序控制</a:t>
            </a:r>
            <a:r>
              <a:rPr lang="zh-CN" altLang="en-US" sz="2000" dirty="0"/>
              <a:t>。</a:t>
            </a:r>
          </a:p>
          <a:p>
            <a:endParaRPr lang="zh-CN" altLang="en-US" dirty="0"/>
          </a:p>
        </p:txBody>
      </p:sp>
      <p:sp>
        <p:nvSpPr>
          <p:cNvPr id="3" name="矩形 2">
            <a:extLst>
              <a:ext uri="{FF2B5EF4-FFF2-40B4-BE49-F238E27FC236}">
                <a16:creationId xmlns:a16="http://schemas.microsoft.com/office/drawing/2014/main" id="{CF148FE3-E0FC-C9D2-398C-F6B4ED747F78}"/>
              </a:ext>
            </a:extLst>
          </p:cNvPr>
          <p:cNvSpPr/>
          <p:nvPr/>
        </p:nvSpPr>
        <p:spPr>
          <a:xfrm>
            <a:off x="8359617" y="3429000"/>
            <a:ext cx="2390399" cy="1200329"/>
          </a:xfrm>
          <a:prstGeom prst="rect">
            <a:avLst/>
          </a:prstGeom>
          <a:noFill/>
        </p:spPr>
        <p:txBody>
          <a:bodyPr wrap="none" lIns="91440" tIns="45720" rIns="91440" bIns="45720">
            <a:spAutoFit/>
          </a:bodyPr>
          <a:lstStyle/>
          <a:p>
            <a:pPr algn="ctr"/>
            <a:r>
              <a:rPr lang="en-US" altLang="zh-CN"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CISC</a:t>
            </a:r>
            <a:endParaRPr lang="zh-CN" altLang="en-US"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3320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8" end="8"/>
                                            </p:txEl>
                                          </p:spTgt>
                                        </p:tgtEl>
                                        <p:attrNameLst>
                                          <p:attrName>style.visibility</p:attrName>
                                        </p:attrNameLst>
                                      </p:cBhvr>
                                      <p:to>
                                        <p:strVal val="visible"/>
                                      </p:to>
                                    </p:set>
                                    <p:animEffect transition="in" filter="fade">
                                      <p:cBhvr>
                                        <p:cTn id="30" dur="500"/>
                                        <p:tgtEl>
                                          <p:spTgt spid="7">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Effect transition="in" filter="fade">
                                      <p:cBhvr>
                                        <p:cTn id="33" dur="500"/>
                                        <p:tgtEl>
                                          <p:spTgt spid="7">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2000"/>
                                        <p:tgtEl>
                                          <p:spTgt spid="3"/>
                                        </p:tgtEl>
                                      </p:cBhvr>
                                    </p:animEffect>
                                    <p:anim calcmode="lin" valueType="num">
                                      <p:cBhvr>
                                        <p:cTn id="42" dur="2000" fill="hold"/>
                                        <p:tgtEl>
                                          <p:spTgt spid="3"/>
                                        </p:tgtEl>
                                        <p:attrNameLst>
                                          <p:attrName>ppt_w</p:attrName>
                                        </p:attrNameLst>
                                      </p:cBhvr>
                                      <p:tavLst>
                                        <p:tav tm="0" fmla="#ppt_w*sin(2.5*pi*$)">
                                          <p:val>
                                            <p:fltVal val="0"/>
                                          </p:val>
                                        </p:tav>
                                        <p:tav tm="100000">
                                          <p:val>
                                            <p:fltVal val="1"/>
                                          </p:val>
                                        </p:tav>
                                      </p:tavLst>
                                    </p:anim>
                                    <p:anim calcmode="lin" valueType="num">
                                      <p:cBhvr>
                                        <p:cTn id="43"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CISC</a:t>
            </a:r>
            <a:r>
              <a:rPr lang="zh-CN" altLang="en-US" dirty="0">
                <a:solidFill>
                  <a:schemeClr val="tx1"/>
                </a:solidFill>
                <a:latin typeface="Times New Roman" panose="02020603050405020304" pitchFamily="18" charset="0"/>
              </a:rPr>
              <a:t>与</a:t>
            </a:r>
            <a:r>
              <a:rPr lang="en-US" altLang="zh-CN" dirty="0">
                <a:solidFill>
                  <a:schemeClr val="tx1"/>
                </a:solidFill>
                <a:latin typeface="Times New Roman" panose="02020603050405020304" pitchFamily="18" charset="0"/>
              </a:rPr>
              <a:t>RISC</a:t>
            </a:r>
            <a:endParaRPr lang="zh-CN" altLang="en-US" dirty="0">
              <a:solidFill>
                <a:schemeClr val="tx1"/>
              </a:solidFill>
              <a:latin typeface="Times New Roman" panose="02020603050405020304" pitchFamily="18" charset="0"/>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7"/>
            <a:ext cx="11927541" cy="684114"/>
          </a:xfrm>
        </p:spPr>
        <p:txBody>
          <a:bodyPr/>
          <a:lstStyle/>
          <a:p>
            <a:r>
              <a:rPr lang="zh-CN" altLang="en-US" dirty="0"/>
              <a:t>什么是精简指令集？</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a:t>
            </a:fld>
            <a:endParaRPr lang="zh-CN" altLang="en-US"/>
          </a:p>
        </p:txBody>
      </p:sp>
      <p:sp>
        <p:nvSpPr>
          <p:cNvPr id="7" name="文本框 6">
            <a:extLst>
              <a:ext uri="{FF2B5EF4-FFF2-40B4-BE49-F238E27FC236}">
                <a16:creationId xmlns:a16="http://schemas.microsoft.com/office/drawing/2014/main" id="{8F4AE484-F397-5CA9-0DF4-0B35037D1545}"/>
              </a:ext>
            </a:extLst>
          </p:cNvPr>
          <p:cNvSpPr txBox="1"/>
          <p:nvPr/>
        </p:nvSpPr>
        <p:spPr>
          <a:xfrm>
            <a:off x="504263" y="1616190"/>
            <a:ext cx="10919012" cy="4062651"/>
          </a:xfrm>
          <a:prstGeom prst="rect">
            <a:avLst/>
          </a:prstGeom>
          <a:noFill/>
        </p:spPr>
        <p:txBody>
          <a:bodyPr wrap="square" rtlCol="0">
            <a:spAutoFit/>
          </a:bodyPr>
          <a:lstStyle/>
          <a:p>
            <a:r>
              <a:rPr lang="en-US" altLang="zh-CN" dirty="0"/>
              <a:t>	</a:t>
            </a:r>
            <a:r>
              <a:rPr lang="zh-CN" altLang="en-US" sz="2000" dirty="0"/>
              <a:t>由于复杂指令集的指令系统中指令使用频率相差悬殊，而随着指令系统的不断发展，复杂指令集的结构越来越复杂，设计成本和设计失误的可能性不断上升，人们开始寻找一种可以通过少数指令实现大部分系统功能的方式，精简指令集应运而生。</a:t>
            </a:r>
            <a:endParaRPr lang="en-US" altLang="zh-CN" sz="2000" dirty="0"/>
          </a:p>
          <a:p>
            <a:r>
              <a:rPr lang="en-US" altLang="zh-CN" sz="2000" dirty="0"/>
              <a:t>	</a:t>
            </a:r>
            <a:r>
              <a:rPr lang="zh-CN" altLang="en-US" sz="2000" dirty="0"/>
              <a:t>精简指令集系统的设想由</a:t>
            </a:r>
            <a:r>
              <a:rPr lang="en-US" altLang="zh-CN" sz="2000" dirty="0"/>
              <a:t>IBM</a:t>
            </a:r>
            <a:r>
              <a:rPr lang="zh-CN" altLang="en-US" sz="2000" dirty="0"/>
              <a:t>公司提出，而加州大学伯克利分校首先提出了精简指令集系统这一术语并研制了原型计算机，精简指令集的出现被认为是存储程序式计算机诞生以来最有意义的变革。</a:t>
            </a:r>
            <a:endParaRPr lang="en-US" altLang="zh-CN" sz="2000" dirty="0"/>
          </a:p>
          <a:p>
            <a:endParaRPr lang="en-US" altLang="zh-CN" sz="2000" dirty="0"/>
          </a:p>
          <a:p>
            <a:r>
              <a:rPr lang="en-US" altLang="zh-CN" sz="2000" dirty="0"/>
              <a:t>	</a:t>
            </a:r>
            <a:r>
              <a:rPr lang="zh-CN" altLang="en-US" sz="2000" dirty="0"/>
              <a:t>精简指令集指令系统的主要特点是：</a:t>
            </a:r>
            <a:endParaRPr lang="en-US" altLang="zh-CN" sz="2000" dirty="0"/>
          </a:p>
          <a:p>
            <a:r>
              <a:rPr lang="en-US" altLang="zh-CN" sz="2000" dirty="0"/>
              <a:t>	(1) </a:t>
            </a:r>
            <a:r>
              <a:rPr lang="zh-CN" altLang="en-US" sz="2000" dirty="0"/>
              <a:t>指令系统简单，</a:t>
            </a:r>
            <a:r>
              <a:rPr lang="zh-CN" altLang="en-US" sz="2000" dirty="0">
                <a:solidFill>
                  <a:schemeClr val="accent6">
                    <a:lumMod val="75000"/>
                  </a:schemeClr>
                </a:solidFill>
              </a:rPr>
              <a:t>指令条数少</a:t>
            </a:r>
            <a:r>
              <a:rPr lang="zh-CN" altLang="en-US" sz="2000" dirty="0"/>
              <a:t>；</a:t>
            </a:r>
          </a:p>
          <a:p>
            <a:r>
              <a:rPr lang="en-US" altLang="zh-CN" sz="2000" dirty="0"/>
              <a:t>	(2) </a:t>
            </a:r>
            <a:r>
              <a:rPr lang="zh-CN" altLang="en-US" sz="2000" dirty="0">
                <a:solidFill>
                  <a:schemeClr val="accent6">
                    <a:lumMod val="75000"/>
                  </a:schemeClr>
                </a:solidFill>
              </a:rPr>
              <a:t>寻址方式少</a:t>
            </a:r>
            <a:r>
              <a:rPr lang="zh-CN" altLang="en-US" sz="2000" dirty="0"/>
              <a:t>；</a:t>
            </a:r>
          </a:p>
          <a:p>
            <a:r>
              <a:rPr lang="en-US" altLang="zh-CN" sz="2000" dirty="0"/>
              <a:t>	(3) </a:t>
            </a:r>
            <a:r>
              <a:rPr lang="zh-CN" altLang="en-US" sz="2000" dirty="0">
                <a:solidFill>
                  <a:schemeClr val="accent6">
                    <a:lumMod val="75000"/>
                  </a:schemeClr>
                </a:solidFill>
              </a:rPr>
              <a:t>指令格式简单，指令长度固定</a:t>
            </a:r>
            <a:r>
              <a:rPr lang="zh-CN" altLang="en-US" sz="2000" dirty="0"/>
              <a:t>，操作码字段位置固定；</a:t>
            </a:r>
          </a:p>
          <a:p>
            <a:r>
              <a:rPr lang="en-US" altLang="zh-CN" sz="2000" dirty="0"/>
              <a:t>	(4) </a:t>
            </a:r>
            <a:r>
              <a:rPr lang="zh-CN" altLang="en-US" sz="2000" dirty="0"/>
              <a:t>拥有更多的通用寄存器，寄存器操作较多，</a:t>
            </a:r>
            <a:r>
              <a:rPr lang="zh-CN" altLang="en-US" sz="2000" dirty="0">
                <a:solidFill>
                  <a:schemeClr val="accent6">
                    <a:lumMod val="75000"/>
                  </a:schemeClr>
                </a:solidFill>
              </a:rPr>
              <a:t>减少了对存储器的访问</a:t>
            </a:r>
            <a:r>
              <a:rPr lang="zh-CN" altLang="en-US" sz="2000" dirty="0"/>
              <a:t>。</a:t>
            </a:r>
          </a:p>
          <a:p>
            <a:endParaRPr lang="zh-CN" altLang="en-US" dirty="0"/>
          </a:p>
        </p:txBody>
      </p:sp>
      <p:sp>
        <p:nvSpPr>
          <p:cNvPr id="8" name="矩形 7">
            <a:extLst>
              <a:ext uri="{FF2B5EF4-FFF2-40B4-BE49-F238E27FC236}">
                <a16:creationId xmlns:a16="http://schemas.microsoft.com/office/drawing/2014/main" id="{6981B6E6-67F9-9C4E-0135-339201D2539E}"/>
              </a:ext>
            </a:extLst>
          </p:cNvPr>
          <p:cNvSpPr/>
          <p:nvPr/>
        </p:nvSpPr>
        <p:spPr>
          <a:xfrm>
            <a:off x="8278653" y="3476547"/>
            <a:ext cx="2390399" cy="1200329"/>
          </a:xfrm>
          <a:prstGeom prst="rect">
            <a:avLst/>
          </a:prstGeom>
          <a:noFill/>
        </p:spPr>
        <p:txBody>
          <a:bodyPr wrap="none" lIns="91440" tIns="45720" rIns="91440" bIns="45720">
            <a:spAutoFit/>
          </a:bodyPr>
          <a:lstStyle/>
          <a:p>
            <a:pPr algn="ctr"/>
            <a:r>
              <a:rPr lang="en-US" altLang="zh-CN"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RISC</a:t>
            </a:r>
            <a:endParaRPr lang="zh-CN" altLang="en-US"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89819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000"/>
                                        <p:tgtEl>
                                          <p:spTgt spid="8"/>
                                        </p:tgtEl>
                                      </p:cBhvr>
                                    </p:animEffect>
                                    <p:anim calcmode="lin" valueType="num">
                                      <p:cBhvr>
                                        <p:cTn id="33" dur="2000" fill="hold"/>
                                        <p:tgtEl>
                                          <p:spTgt spid="8"/>
                                        </p:tgtEl>
                                        <p:attrNameLst>
                                          <p:attrName>ppt_w</p:attrName>
                                        </p:attrNameLst>
                                      </p:cBhvr>
                                      <p:tavLst>
                                        <p:tav tm="0" fmla="#ppt_w*sin(2.5*pi*$)">
                                          <p:val>
                                            <p:fltVal val="0"/>
                                          </p:val>
                                        </p:tav>
                                        <p:tav tm="100000">
                                          <p:val>
                                            <p:fltVal val="1"/>
                                          </p:val>
                                        </p:tav>
                                      </p:tavLst>
                                    </p:anim>
                                    <p:anim calcmode="lin" valueType="num">
                                      <p:cBhvr>
                                        <p:cTn id="34"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CISC</a:t>
            </a:r>
            <a:r>
              <a:rPr lang="zh-CN" altLang="en-US" dirty="0">
                <a:solidFill>
                  <a:schemeClr val="tx1"/>
                </a:solidFill>
                <a:latin typeface="Times New Roman" panose="02020603050405020304" pitchFamily="18" charset="0"/>
              </a:rPr>
              <a:t>与</a:t>
            </a:r>
            <a:r>
              <a:rPr lang="en-US" altLang="zh-CN" dirty="0">
                <a:solidFill>
                  <a:schemeClr val="tx1"/>
                </a:solidFill>
                <a:latin typeface="Times New Roman" panose="02020603050405020304" pitchFamily="18" charset="0"/>
              </a:rPr>
              <a:t>RISC</a:t>
            </a:r>
            <a:endParaRPr lang="zh-CN" altLang="en-US" dirty="0">
              <a:solidFill>
                <a:schemeClr val="tx1"/>
              </a:solidFill>
              <a:latin typeface="Times New Roman" panose="02020603050405020304" pitchFamily="18" charset="0"/>
            </a:endParaRP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7"/>
            <a:ext cx="11927541" cy="684114"/>
          </a:xfrm>
        </p:spPr>
        <p:txBody>
          <a:bodyPr/>
          <a:lstStyle/>
          <a:p>
            <a:r>
              <a:rPr lang="zh-CN" altLang="en-US" dirty="0"/>
              <a:t>精简指令集与复杂指令集有什么区别？</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a:t>
            </a:fld>
            <a:endParaRPr lang="zh-CN" altLang="en-US"/>
          </a:p>
        </p:txBody>
      </p:sp>
      <p:sp>
        <p:nvSpPr>
          <p:cNvPr id="7" name="文本框 6">
            <a:extLst>
              <a:ext uri="{FF2B5EF4-FFF2-40B4-BE49-F238E27FC236}">
                <a16:creationId xmlns:a16="http://schemas.microsoft.com/office/drawing/2014/main" id="{8F4AE484-F397-5CA9-0DF4-0B35037D1545}"/>
              </a:ext>
            </a:extLst>
          </p:cNvPr>
          <p:cNvSpPr txBox="1"/>
          <p:nvPr/>
        </p:nvSpPr>
        <p:spPr>
          <a:xfrm>
            <a:off x="504263" y="1616190"/>
            <a:ext cx="10919012" cy="4708981"/>
          </a:xfrm>
          <a:prstGeom prst="rect">
            <a:avLst/>
          </a:prstGeom>
          <a:noFill/>
        </p:spPr>
        <p:txBody>
          <a:bodyPr wrap="square" rtlCol="0">
            <a:spAutoFit/>
          </a:bodyPr>
          <a:lstStyle/>
          <a:p>
            <a:r>
              <a:rPr lang="en-US" altLang="zh-CN" dirty="0"/>
              <a:t>	</a:t>
            </a:r>
            <a:r>
              <a:rPr lang="zh-CN" altLang="en-US" sz="2000" dirty="0"/>
              <a:t>前面我们已经了解了复杂指令集</a:t>
            </a:r>
            <a:r>
              <a:rPr lang="en-US" altLang="zh-CN" sz="2000" dirty="0"/>
              <a:t>CISC</a:t>
            </a:r>
            <a:r>
              <a:rPr lang="zh-CN" altLang="en-US" sz="2000" dirty="0"/>
              <a:t>和精简指令集</a:t>
            </a:r>
            <a:r>
              <a:rPr lang="en-US" altLang="zh-CN" sz="2000" dirty="0"/>
              <a:t>RISC</a:t>
            </a:r>
            <a:r>
              <a:rPr lang="zh-CN" altLang="en-US" sz="2000" dirty="0"/>
              <a:t>的由来，作为设计制造微处理器的两种典型技术，</a:t>
            </a:r>
            <a:r>
              <a:rPr lang="en-US" altLang="zh-CN" sz="2000" dirty="0"/>
              <a:t>CISC</a:t>
            </a:r>
            <a:r>
              <a:rPr lang="zh-CN" altLang="en-US" sz="2000" dirty="0"/>
              <a:t>与</a:t>
            </a:r>
            <a:r>
              <a:rPr lang="en-US" altLang="zh-CN" sz="2000" dirty="0"/>
              <a:t>RISC</a:t>
            </a:r>
            <a:r>
              <a:rPr lang="zh-CN" altLang="en-US" sz="2000" dirty="0"/>
              <a:t>都尝试着在诸多影响计算机性能的因素中做出某种平衡，但由于其采取的方式不同，两者在很多方面的差异很大：</a:t>
            </a:r>
            <a:endParaRPr lang="en-US" altLang="zh-CN" sz="2000" dirty="0"/>
          </a:p>
          <a:p>
            <a:endParaRPr lang="en-US" altLang="zh-CN" sz="2000" dirty="0"/>
          </a:p>
          <a:p>
            <a:r>
              <a:rPr lang="en-US" altLang="zh-CN" sz="2000" dirty="0"/>
              <a:t>	(1) </a:t>
            </a:r>
            <a:r>
              <a:rPr lang="zh-CN" altLang="en-US" sz="2000" dirty="0">
                <a:solidFill>
                  <a:schemeClr val="accent6">
                    <a:lumMod val="75000"/>
                  </a:schemeClr>
                </a:solidFill>
              </a:rPr>
              <a:t>指令系统</a:t>
            </a:r>
            <a:r>
              <a:rPr lang="zh-CN" altLang="en-US" sz="2000" dirty="0"/>
              <a:t>：</a:t>
            </a:r>
            <a:r>
              <a:rPr lang="en-US" altLang="zh-CN" sz="2000" dirty="0"/>
              <a:t>RISC </a:t>
            </a:r>
            <a:r>
              <a:rPr lang="zh-CN" altLang="en-US" sz="2000" dirty="0"/>
              <a:t>实现专注于经常使用的指令，尽量使它们简单、高效。而在</a:t>
            </a:r>
            <a:r>
              <a:rPr lang="en-US" altLang="zh-CN" sz="2000" dirty="0"/>
              <a:t>RISC </a:t>
            </a:r>
            <a:r>
              <a:rPr lang="zh-CN" altLang="en-US" sz="2000" dirty="0"/>
              <a:t>机器上实现特殊功能时需要组合指令，效率可能较低，但可以利用流水技术和超标量技术加以改进和弥补；而</a:t>
            </a:r>
            <a:r>
              <a:rPr lang="en-US" altLang="zh-CN" sz="2000" dirty="0"/>
              <a:t>CISC</a:t>
            </a:r>
            <a:r>
              <a:rPr lang="zh-CN" altLang="en-US" sz="2000" dirty="0"/>
              <a:t>计算机凭借丰富的指令系统，可以使用专用指令来完成特定的功能，处理特殊任务效率相对较高。</a:t>
            </a:r>
            <a:endParaRPr lang="en-US" altLang="zh-CN" sz="2000" dirty="0"/>
          </a:p>
          <a:p>
            <a:endParaRPr lang="en-US" altLang="zh-CN" sz="2000" dirty="0"/>
          </a:p>
          <a:p>
            <a:r>
              <a:rPr lang="en-US" altLang="zh-CN" sz="2000" dirty="0"/>
              <a:t>	(2) </a:t>
            </a:r>
            <a:r>
              <a:rPr lang="zh-CN" altLang="en-US" sz="2000" dirty="0">
                <a:solidFill>
                  <a:schemeClr val="accent6">
                    <a:lumMod val="75000"/>
                  </a:schemeClr>
                </a:solidFill>
              </a:rPr>
              <a:t>存储器操作</a:t>
            </a:r>
            <a:r>
              <a:rPr lang="zh-CN" altLang="en-US" sz="2000" dirty="0"/>
              <a:t>：</a:t>
            </a:r>
            <a:r>
              <a:rPr lang="en-US" altLang="zh-CN" sz="2000" dirty="0"/>
              <a:t>RISC</a:t>
            </a:r>
            <a:r>
              <a:rPr lang="zh-CN" altLang="en-US" sz="2000" dirty="0"/>
              <a:t>对存储器操作有限制，大部分指令只能访问寄存器，使得存储器的控制简单化；而</a:t>
            </a:r>
            <a:r>
              <a:rPr lang="en-US" altLang="zh-CN" sz="2000" dirty="0"/>
              <a:t>CISC</a:t>
            </a:r>
            <a:r>
              <a:rPr lang="zh-CN" altLang="en-US" sz="2000" dirty="0"/>
              <a:t>可以进行存储器操作的指令多，操作直接，需要更注意存储器控制与安全。</a:t>
            </a:r>
            <a:endParaRPr lang="en-US" altLang="zh-CN" sz="2000" dirty="0"/>
          </a:p>
          <a:p>
            <a:endParaRPr lang="en-US" altLang="zh-CN" sz="2000" dirty="0"/>
          </a:p>
          <a:p>
            <a:r>
              <a:rPr lang="en-US" altLang="zh-CN" sz="2000" dirty="0"/>
              <a:t>	  (3) </a:t>
            </a:r>
            <a:r>
              <a:rPr lang="zh-CN" altLang="en-US" sz="2000" dirty="0">
                <a:solidFill>
                  <a:schemeClr val="accent6">
                    <a:lumMod val="75000"/>
                  </a:schemeClr>
                </a:solidFill>
              </a:rPr>
              <a:t>程序编写</a:t>
            </a:r>
            <a:r>
              <a:rPr lang="zh-CN" altLang="en-US" sz="2000" dirty="0"/>
              <a:t>：</a:t>
            </a:r>
            <a:r>
              <a:rPr lang="en-US" altLang="zh-CN" sz="2000" dirty="0"/>
              <a:t>RISC</a:t>
            </a:r>
            <a:r>
              <a:rPr lang="zh-CN" altLang="en-US" sz="2000" dirty="0"/>
              <a:t>汇编语言程序因为需要组合指令以实现特殊功能，一般需要较大的内存空间，实现特殊功能时程序复杂，不易设计；而</a:t>
            </a:r>
            <a:r>
              <a:rPr lang="en-US" altLang="zh-CN" sz="2000" dirty="0"/>
              <a:t>CISC </a:t>
            </a:r>
            <a:r>
              <a:rPr lang="zh-CN" altLang="en-US" sz="2000" dirty="0"/>
              <a:t>汇编语言程序编程相对简单，科学计算及复杂操作的程序设计相对容易，效率较高；</a:t>
            </a:r>
            <a:endParaRPr lang="zh-CN" altLang="en-US" dirty="0"/>
          </a:p>
        </p:txBody>
      </p:sp>
    </p:spTree>
    <p:extLst>
      <p:ext uri="{BB962C8B-B14F-4D97-AF65-F5344CB8AC3E}">
        <p14:creationId xmlns:p14="http://schemas.microsoft.com/office/powerpoint/2010/main" val="7193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CISC</a:t>
            </a:r>
            <a:r>
              <a:rPr lang="zh-CN" altLang="en-US" dirty="0">
                <a:solidFill>
                  <a:schemeClr val="tx1"/>
                </a:solidFill>
                <a:latin typeface="Times New Roman" panose="02020603050405020304" pitchFamily="18" charset="0"/>
              </a:rPr>
              <a:t>与</a:t>
            </a:r>
            <a:r>
              <a:rPr lang="en-US" altLang="zh-CN" dirty="0">
                <a:solidFill>
                  <a:schemeClr val="tx1"/>
                </a:solidFill>
                <a:latin typeface="Times New Roman" panose="02020603050405020304" pitchFamily="18" charset="0"/>
              </a:rPr>
              <a:t>RISC</a:t>
            </a:r>
            <a:endParaRPr lang="zh-CN" altLang="en-US" dirty="0">
              <a:solidFill>
                <a:schemeClr val="tx1"/>
              </a:solidFill>
              <a:latin typeface="Times New Roman" panose="02020603050405020304" pitchFamily="18" charset="0"/>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a:t>
            </a:fld>
            <a:endParaRPr lang="zh-CN" altLang="en-US"/>
          </a:p>
        </p:txBody>
      </p:sp>
      <p:sp>
        <p:nvSpPr>
          <p:cNvPr id="7" name="文本框 6">
            <a:extLst>
              <a:ext uri="{FF2B5EF4-FFF2-40B4-BE49-F238E27FC236}">
                <a16:creationId xmlns:a16="http://schemas.microsoft.com/office/drawing/2014/main" id="{8F4AE484-F397-5CA9-0DF4-0B35037D1545}"/>
              </a:ext>
            </a:extLst>
          </p:cNvPr>
          <p:cNvSpPr txBox="1"/>
          <p:nvPr/>
        </p:nvSpPr>
        <p:spPr>
          <a:xfrm>
            <a:off x="277175" y="1316556"/>
            <a:ext cx="10919012" cy="4708981"/>
          </a:xfrm>
          <a:prstGeom prst="rect">
            <a:avLst/>
          </a:prstGeom>
          <a:noFill/>
        </p:spPr>
        <p:txBody>
          <a:bodyPr wrap="square" rtlCol="0">
            <a:spAutoFit/>
          </a:bodyPr>
          <a:lstStyle/>
          <a:p>
            <a:r>
              <a:rPr lang="en-US" altLang="zh-CN" dirty="0"/>
              <a:t>	</a:t>
            </a:r>
            <a:r>
              <a:rPr lang="en-US" altLang="zh-CN" sz="2000" dirty="0"/>
              <a:t>(4) </a:t>
            </a:r>
            <a:r>
              <a:rPr lang="zh-CN" altLang="en-US" sz="2000" dirty="0">
                <a:solidFill>
                  <a:schemeClr val="accent6">
                    <a:lumMod val="75000"/>
                  </a:schemeClr>
                </a:solidFill>
              </a:rPr>
              <a:t>中断</a:t>
            </a:r>
            <a:r>
              <a:rPr lang="zh-CN" altLang="en-US" sz="2000" dirty="0"/>
              <a:t>：</a:t>
            </a:r>
            <a:r>
              <a:rPr lang="en-US" altLang="zh-CN" sz="2000" dirty="0"/>
              <a:t>RISC</a:t>
            </a:r>
            <a:r>
              <a:rPr lang="zh-CN" altLang="en-US" sz="2000" dirty="0"/>
              <a:t>凭借指令组合和流水线技术的支持，在一条指令执行的适当地方可以响应中断；而</a:t>
            </a:r>
            <a:r>
              <a:rPr lang="en-US" altLang="zh-CN" sz="2000" dirty="0"/>
              <a:t>CISC</a:t>
            </a:r>
            <a:r>
              <a:rPr lang="zh-CN" altLang="en-US" sz="2000" dirty="0"/>
              <a:t>由于指令的复杂性和特殊性，必须在一条指令执行结束后才能响应中断。</a:t>
            </a:r>
            <a:endParaRPr lang="en-US" altLang="zh-CN" sz="2000" dirty="0"/>
          </a:p>
          <a:p>
            <a:endParaRPr lang="en-US" altLang="zh-CN" sz="2000" dirty="0"/>
          </a:p>
          <a:p>
            <a:r>
              <a:rPr lang="en-US" altLang="zh-CN" sz="2000" dirty="0"/>
              <a:t>	(5) </a:t>
            </a:r>
            <a:r>
              <a:rPr lang="en-US" altLang="zh-CN" sz="2000" dirty="0">
                <a:solidFill>
                  <a:schemeClr val="accent6">
                    <a:lumMod val="75000"/>
                  </a:schemeClr>
                </a:solidFill>
              </a:rPr>
              <a:t>CPU</a:t>
            </a:r>
            <a:r>
              <a:rPr lang="zh-CN" altLang="en-US" sz="2000" dirty="0"/>
              <a:t>：</a:t>
            </a:r>
            <a:r>
              <a:rPr lang="en-US" altLang="zh-CN" sz="2000" dirty="0"/>
              <a:t>RISC</a:t>
            </a:r>
            <a:r>
              <a:rPr lang="zh-CN" altLang="en-US" sz="2000" dirty="0"/>
              <a:t>指令集由于指令类型少，格式简单，对于硬件的电路支持要求较低，所以其</a:t>
            </a:r>
            <a:r>
              <a:rPr lang="en-US" altLang="zh-CN" sz="2000" dirty="0"/>
              <a:t>CPU</a:t>
            </a:r>
            <a:r>
              <a:rPr lang="zh-CN" altLang="en-US" sz="2000" dirty="0"/>
              <a:t>包含的单元电路较少，因而面积小、功耗低；而</a:t>
            </a:r>
            <a:r>
              <a:rPr lang="en-US" altLang="zh-CN" sz="2000" dirty="0"/>
              <a:t>CISC</a:t>
            </a:r>
            <a:r>
              <a:rPr lang="zh-CN" altLang="en-US" sz="2000" dirty="0"/>
              <a:t>由于指令类型多，格式复杂，其</a:t>
            </a:r>
            <a:r>
              <a:rPr lang="en-US" altLang="zh-CN" sz="2000" dirty="0"/>
              <a:t>CPU</a:t>
            </a:r>
            <a:r>
              <a:rPr lang="zh-CN" altLang="en-US" sz="2000" dirty="0"/>
              <a:t>包含有丰富的电路单元，因而面积大、功耗大。</a:t>
            </a:r>
            <a:endParaRPr lang="en-US" altLang="zh-CN" sz="2000" dirty="0"/>
          </a:p>
          <a:p>
            <a:endParaRPr lang="en-US" altLang="zh-CN" sz="2000" dirty="0"/>
          </a:p>
          <a:p>
            <a:r>
              <a:rPr lang="en-US" altLang="zh-CN" sz="2000" dirty="0"/>
              <a:t>	(6) </a:t>
            </a:r>
            <a:r>
              <a:rPr lang="zh-CN" altLang="en-US" sz="2000" dirty="0">
                <a:solidFill>
                  <a:schemeClr val="accent6">
                    <a:lumMod val="75000"/>
                  </a:schemeClr>
                </a:solidFill>
              </a:rPr>
              <a:t>设计周期</a:t>
            </a:r>
            <a:r>
              <a:rPr lang="zh-CN" altLang="en-US" sz="2000" dirty="0"/>
              <a:t>：</a:t>
            </a:r>
            <a:r>
              <a:rPr lang="en-US" altLang="zh-CN" sz="2000" dirty="0"/>
              <a:t>RISC </a:t>
            </a:r>
            <a:r>
              <a:rPr lang="zh-CN" altLang="en-US" sz="2000" dirty="0"/>
              <a:t>微处理器结构简单，布局紧凑，设计周期短，且易于采用最新技术；</a:t>
            </a:r>
            <a:r>
              <a:rPr lang="en-US" altLang="zh-CN" sz="2000" dirty="0"/>
              <a:t>CISC </a:t>
            </a:r>
            <a:r>
              <a:rPr lang="zh-CN" altLang="en-US" sz="2000" dirty="0"/>
              <a:t>微处理器结构复杂，设计周期长，对于新技术的适配需要花费更多的时间。</a:t>
            </a:r>
            <a:endParaRPr lang="en-US" altLang="zh-CN" sz="2000" dirty="0"/>
          </a:p>
          <a:p>
            <a:endParaRPr lang="en-US" altLang="zh-CN" sz="2000" dirty="0"/>
          </a:p>
          <a:p>
            <a:r>
              <a:rPr lang="en-US" altLang="zh-CN" sz="2000" dirty="0"/>
              <a:t>	(7) </a:t>
            </a:r>
            <a:r>
              <a:rPr lang="zh-CN" altLang="en-US" sz="2000" dirty="0">
                <a:solidFill>
                  <a:schemeClr val="accent6">
                    <a:lumMod val="75000"/>
                  </a:schemeClr>
                </a:solidFill>
              </a:rPr>
              <a:t>用户使用</a:t>
            </a:r>
            <a:r>
              <a:rPr lang="zh-CN" altLang="en-US" sz="2000" dirty="0"/>
              <a:t>：</a:t>
            </a:r>
            <a:r>
              <a:rPr lang="en-US" altLang="zh-CN" sz="2000" dirty="0"/>
              <a:t>RISC </a:t>
            </a:r>
            <a:r>
              <a:rPr lang="zh-CN" altLang="en-US" sz="2000" dirty="0"/>
              <a:t>微处理器结构简单，指令规整，性能容易控制，易学易用；</a:t>
            </a:r>
            <a:r>
              <a:rPr lang="en-US" altLang="zh-CN" sz="2000" dirty="0"/>
              <a:t>CISC</a:t>
            </a:r>
            <a:r>
              <a:rPr lang="zh-CN" altLang="en-US" sz="2000" dirty="0"/>
              <a:t>微处理器结构复杂，功能强大，更容易实现特殊功能。</a:t>
            </a:r>
            <a:endParaRPr lang="en-US" altLang="zh-CN" sz="2000" dirty="0"/>
          </a:p>
          <a:p>
            <a:endParaRPr lang="en-US" altLang="zh-CN" sz="2000" dirty="0"/>
          </a:p>
          <a:p>
            <a:r>
              <a:rPr lang="en-US" altLang="zh-CN" sz="2000" dirty="0"/>
              <a:t>	(8) </a:t>
            </a:r>
            <a:r>
              <a:rPr lang="zh-CN" altLang="en-US" sz="2000" dirty="0">
                <a:solidFill>
                  <a:schemeClr val="accent6">
                    <a:lumMod val="75000"/>
                  </a:schemeClr>
                </a:solidFill>
              </a:rPr>
              <a:t>应用范围</a:t>
            </a:r>
            <a:r>
              <a:rPr lang="zh-CN" altLang="en-US" sz="2000" dirty="0"/>
              <a:t>：基于</a:t>
            </a:r>
            <a:r>
              <a:rPr lang="en-US" altLang="zh-CN" sz="2000" dirty="0"/>
              <a:t>RISC</a:t>
            </a:r>
            <a:r>
              <a:rPr lang="zh-CN" altLang="en-US" sz="2000" dirty="0"/>
              <a:t>指令集的设备功能强大且功耗较低，常应用在移动设备领域；而基于</a:t>
            </a:r>
            <a:r>
              <a:rPr lang="en-US" altLang="zh-CN" sz="2000" dirty="0"/>
              <a:t>CISC</a:t>
            </a:r>
            <a:r>
              <a:rPr lang="zh-CN" altLang="en-US" sz="2000" dirty="0"/>
              <a:t>指令集的设备则主要集中在功能强大且功耗较高的计算机市场中。</a:t>
            </a:r>
            <a:endParaRPr lang="zh-CN" altLang="en-US" dirty="0"/>
          </a:p>
        </p:txBody>
      </p:sp>
    </p:spTree>
    <p:extLst>
      <p:ext uri="{BB962C8B-B14F-4D97-AF65-F5344CB8AC3E}">
        <p14:creationId xmlns:p14="http://schemas.microsoft.com/office/powerpoint/2010/main" val="29473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zh-CN" altLang="en-US" dirty="0"/>
              <a:t>龙芯架构</a:t>
            </a:r>
            <a:r>
              <a:rPr lang="en-US" altLang="zh-CN" dirty="0"/>
              <a:t>——</a:t>
            </a:r>
            <a:r>
              <a:rPr lang="en-US" altLang="zh-CN" dirty="0">
                <a:latin typeface="Times New Roman" panose="02020603050405020304" pitchFamily="18" charset="0"/>
                <a:cs typeface="Times New Roman" panose="02020603050405020304" pitchFamily="18" charset="0"/>
              </a:rPr>
              <a:t>LoongArch</a:t>
            </a:r>
          </a:p>
          <a:p>
            <a:pPr marL="0" indent="0" algn="just">
              <a:buNone/>
            </a:pP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8</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667435"/>
            <a:ext cx="11312461" cy="4093428"/>
          </a:xfrm>
          <a:prstGeom prst="rect">
            <a:avLst/>
          </a:prstGeom>
          <a:noFill/>
        </p:spPr>
        <p:txBody>
          <a:bodyPr wrap="square" rtlCol="0">
            <a:spAutoFit/>
          </a:bodyPr>
          <a:lstStyle/>
          <a:p>
            <a:pPr algn="just"/>
            <a:r>
              <a:rPr lang="en-US" altLang="zh-CN" sz="1800" b="0" dirty="0">
                <a:latin typeface="+mn-ea"/>
              </a:rPr>
              <a:t>	</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mn-ea"/>
              </a:rPr>
              <a:t>是一种</a:t>
            </a:r>
            <a:r>
              <a:rPr lang="zh-CN" altLang="en-US" sz="2000" dirty="0">
                <a:solidFill>
                  <a:schemeClr val="accent6">
                    <a:lumMod val="75000"/>
                  </a:schemeClr>
                </a:solidFill>
                <a:latin typeface="+mn-ea"/>
              </a:rPr>
              <a:t>精简指令集计算机风格</a:t>
            </a:r>
            <a:r>
              <a:rPr lang="zh-CN" altLang="en-US" sz="2000" dirty="0">
                <a:latin typeface="+mn-ea"/>
              </a:rPr>
              <a:t>的指令系统架构。龙芯架构具有 </a:t>
            </a:r>
            <a:r>
              <a:rPr lang="en-US" altLang="zh-CN" sz="2000" dirty="0">
                <a:latin typeface="Times New Roman" panose="02020603050405020304" pitchFamily="18" charset="0"/>
                <a:cs typeface="Times New Roman" panose="02020603050405020304" pitchFamily="18" charset="0"/>
              </a:rPr>
              <a:t>RISC</a:t>
            </a:r>
            <a:r>
              <a:rPr lang="en-US" altLang="zh-CN" sz="2000" dirty="0">
                <a:latin typeface="+mn-ea"/>
              </a:rPr>
              <a:t> </a:t>
            </a:r>
            <a:r>
              <a:rPr lang="zh-CN" altLang="en-US" sz="2000" dirty="0">
                <a:latin typeface="+mn-ea"/>
              </a:rPr>
              <a:t>指令架构的典型特征</a:t>
            </a:r>
            <a:r>
              <a:rPr lang="en-US" altLang="zh-CN" sz="2000" dirty="0">
                <a:latin typeface="+mn-ea"/>
              </a:rPr>
              <a:t>——</a:t>
            </a:r>
            <a:r>
              <a:rPr lang="zh-CN" altLang="en-US" sz="2000" dirty="0">
                <a:latin typeface="+mn-ea"/>
              </a:rPr>
              <a:t>指令长度固定且编码格式规整。</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mn-ea"/>
              </a:rPr>
              <a:t>的指令集</a:t>
            </a:r>
            <a:r>
              <a:rPr lang="zh-CN" altLang="en-US" sz="2000" dirty="0">
                <a:solidFill>
                  <a:srgbClr val="00B0F0"/>
                </a:solidFill>
                <a:latin typeface="+mn-ea"/>
              </a:rPr>
              <a:t>采用 </a:t>
            </a:r>
            <a:r>
              <a:rPr lang="en-US" altLang="zh-CN" sz="2000" dirty="0">
                <a:solidFill>
                  <a:srgbClr val="00B0F0"/>
                </a:solidFill>
                <a:latin typeface="Times New Roman" panose="02020603050405020304" pitchFamily="18" charset="0"/>
                <a:cs typeface="Times New Roman" panose="02020603050405020304" pitchFamily="18" charset="0"/>
              </a:rPr>
              <a:t>load/store</a:t>
            </a:r>
            <a:r>
              <a:rPr lang="zh-CN" altLang="en-US" sz="2000" dirty="0">
                <a:solidFill>
                  <a:srgbClr val="00B0F0"/>
                </a:solidFill>
                <a:latin typeface="+mn-ea"/>
              </a:rPr>
              <a:t>架构</a:t>
            </a:r>
            <a:r>
              <a:rPr lang="zh-CN" altLang="en-US" sz="2000" dirty="0">
                <a:latin typeface="+mn-ea"/>
              </a:rPr>
              <a:t>，且绝大多数指令有只两个源操作数和一个目的操作数。龙芯架构分为</a:t>
            </a:r>
            <a:r>
              <a:rPr lang="en-US" altLang="zh-CN" sz="2000" dirty="0">
                <a:latin typeface="+mn-ea"/>
              </a:rPr>
              <a:t>32</a:t>
            </a:r>
            <a:r>
              <a:rPr lang="zh-CN" altLang="en-US" sz="2000" dirty="0">
                <a:latin typeface="+mn-ea"/>
              </a:rPr>
              <a:t>位（</a:t>
            </a:r>
            <a:r>
              <a:rPr lang="en-US" altLang="zh-CN" sz="2000" dirty="0">
                <a:latin typeface="+mn-ea"/>
              </a:rPr>
              <a:t>LA32</a:t>
            </a:r>
            <a:r>
              <a:rPr lang="zh-CN" altLang="en-US" sz="2000" dirty="0">
                <a:latin typeface="+mn-ea"/>
              </a:rPr>
              <a:t>）和</a:t>
            </a:r>
            <a:r>
              <a:rPr lang="en-US" altLang="zh-CN" sz="2000" dirty="0">
                <a:latin typeface="+mn-ea"/>
              </a:rPr>
              <a:t>64</a:t>
            </a:r>
            <a:r>
              <a:rPr lang="zh-CN" altLang="en-US" sz="2000" dirty="0">
                <a:latin typeface="+mn-ea"/>
              </a:rPr>
              <a:t>位（</a:t>
            </a:r>
            <a:r>
              <a:rPr lang="en-US" altLang="zh-CN" sz="2000" dirty="0">
                <a:latin typeface="+mn-ea"/>
              </a:rPr>
              <a:t>LA64</a:t>
            </a:r>
            <a:r>
              <a:rPr lang="zh-CN" altLang="en-US" sz="2000" dirty="0">
                <a:latin typeface="+mn-ea"/>
              </a:rPr>
              <a:t>）两个版本，</a:t>
            </a:r>
            <a:r>
              <a:rPr lang="en-US" altLang="zh-CN" sz="2000" dirty="0">
                <a:latin typeface="+mn-ea"/>
              </a:rPr>
              <a:t>LA64</a:t>
            </a:r>
            <a:r>
              <a:rPr lang="zh-CN" altLang="en-US" sz="2000" dirty="0">
                <a:latin typeface="+mn-ea"/>
              </a:rPr>
              <a:t>架构支持应用级向下二进制兼容</a:t>
            </a:r>
            <a:r>
              <a:rPr lang="en-US" altLang="zh-CN" sz="2000" dirty="0">
                <a:latin typeface="+mn-ea"/>
              </a:rPr>
              <a:t>LA32</a:t>
            </a:r>
            <a:r>
              <a:rPr lang="zh-CN" altLang="en-US" sz="2000" dirty="0">
                <a:latin typeface="+mn-ea"/>
              </a:rPr>
              <a:t>架构，即在应用软件范围内，采用</a:t>
            </a:r>
            <a:r>
              <a:rPr lang="en-US" altLang="zh-CN" sz="2000" dirty="0">
                <a:latin typeface="+mn-ea"/>
              </a:rPr>
              <a:t>LA32</a:t>
            </a:r>
            <a:r>
              <a:rPr lang="zh-CN" altLang="en-US" sz="2000" dirty="0">
                <a:latin typeface="+mn-ea"/>
              </a:rPr>
              <a:t>架构的软件的二进制可执行文件可以直接运行在兼容</a:t>
            </a:r>
            <a:r>
              <a:rPr lang="en-US" altLang="zh-CN" sz="2000" dirty="0">
                <a:latin typeface="+mn-ea"/>
              </a:rPr>
              <a:t>LA64</a:t>
            </a:r>
            <a:r>
              <a:rPr lang="zh-CN" altLang="en-US" sz="2000" dirty="0">
                <a:latin typeface="+mn-ea"/>
              </a:rPr>
              <a:t>架构的机器上并能够获得相同的运行结果。</a:t>
            </a:r>
            <a:endParaRPr lang="en-US" altLang="zh-CN" sz="2000" dirty="0">
              <a:latin typeface="+mn-ea"/>
            </a:endParaRPr>
          </a:p>
          <a:p>
            <a:pPr algn="just"/>
            <a:r>
              <a:rPr lang="en-US" altLang="zh-CN" sz="2000" dirty="0">
                <a:latin typeface="+mn-ea"/>
              </a:rPr>
              <a:t>	</a:t>
            </a:r>
          </a:p>
          <a:p>
            <a:pPr algn="just"/>
            <a:r>
              <a:rPr lang="en-US" altLang="zh-CN" sz="2000" dirty="0">
                <a:latin typeface="+mn-ea"/>
              </a:rPr>
              <a:t>	</a:t>
            </a:r>
            <a:r>
              <a:rPr lang="zh-CN" altLang="en-US" sz="2000" dirty="0">
                <a:latin typeface="+mn-ea"/>
              </a:rPr>
              <a:t>龙芯架构采用</a:t>
            </a:r>
            <a:r>
              <a:rPr lang="zh-CN" altLang="en-US" sz="2000" dirty="0">
                <a:solidFill>
                  <a:schemeClr val="accent6">
                    <a:lumMod val="75000"/>
                  </a:schemeClr>
                </a:solidFill>
                <a:latin typeface="+mn-ea"/>
              </a:rPr>
              <a:t>基础部分（</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Loongson Base</a:t>
            </a:r>
            <a:r>
              <a:rPr lang="zh-CN" altLang="en-US" sz="2000" dirty="0">
                <a:solidFill>
                  <a:schemeClr val="accent6">
                    <a:lumMod val="75000"/>
                  </a:schemeClr>
                </a:solidFill>
                <a:latin typeface="+mn-ea"/>
              </a:rPr>
              <a:t>）</a:t>
            </a:r>
            <a:r>
              <a:rPr lang="zh-CN" altLang="en-US" sz="2000" dirty="0">
                <a:latin typeface="+mn-ea"/>
              </a:rPr>
              <a:t>加扩展部分的组织形式。其中扩展部分包括：</a:t>
            </a:r>
            <a:r>
              <a:rPr lang="zh-CN" altLang="en-US" sz="2000" dirty="0">
                <a:solidFill>
                  <a:schemeClr val="accent6">
                    <a:lumMod val="75000"/>
                  </a:schemeClr>
                </a:solidFill>
                <a:latin typeface="+mn-ea"/>
              </a:rPr>
              <a:t>二进制翻译扩展（</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Loongson Binary Translation,</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LBT</a:t>
            </a:r>
            <a:r>
              <a:rPr lang="zh-CN" altLang="en-US" sz="2000" dirty="0">
                <a:solidFill>
                  <a:schemeClr val="accent6">
                    <a:lumMod val="75000"/>
                  </a:schemeClr>
                </a:solidFill>
                <a:latin typeface="+mn-ea"/>
              </a:rPr>
              <a:t>）</a:t>
            </a:r>
            <a:r>
              <a:rPr lang="zh-CN" altLang="en-US" sz="2000" dirty="0">
                <a:latin typeface="+mn-ea"/>
              </a:rPr>
              <a:t>、</a:t>
            </a:r>
            <a:r>
              <a:rPr lang="zh-CN" altLang="en-US" sz="2000" dirty="0">
                <a:solidFill>
                  <a:schemeClr val="accent6">
                    <a:lumMod val="75000"/>
                  </a:schemeClr>
                </a:solidFill>
                <a:latin typeface="+mn-ea"/>
              </a:rPr>
              <a:t>虚拟化扩展（</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Loongson  Virtualization,</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LVZ</a:t>
            </a:r>
            <a:r>
              <a:rPr lang="zh-CN" altLang="en-US" sz="2000" dirty="0">
                <a:solidFill>
                  <a:schemeClr val="accent6">
                    <a:lumMod val="75000"/>
                  </a:schemeClr>
                </a:solidFill>
                <a:latin typeface="+mn-ea"/>
              </a:rPr>
              <a:t>）</a:t>
            </a:r>
            <a:r>
              <a:rPr lang="zh-CN" altLang="en-US" sz="2000" dirty="0">
                <a:latin typeface="+mn-ea"/>
              </a:rPr>
              <a:t>、</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向量扩展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Loongson SIMD Extension</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LSX</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和</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高级向量扩展（</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Loongson Advanced SIMD Extension</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，简称 </a:t>
            </a:r>
            <a:r>
              <a:rPr lang="en-US" altLang="zh-CN" sz="2000" dirty="0">
                <a:solidFill>
                  <a:schemeClr val="accent6">
                    <a:lumMod val="75000"/>
                  </a:schemeClr>
                </a:solidFill>
                <a:latin typeface="Times New Roman" panose="02020603050405020304" pitchFamily="18" charset="0"/>
                <a:cs typeface="Times New Roman" panose="02020603050405020304" pitchFamily="18" charset="0"/>
              </a:rPr>
              <a:t>LASX </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2000" dirty="0">
                <a:latin typeface="+mn-ea"/>
              </a:rPr>
              <a:t>。</a:t>
            </a:r>
            <a:endParaRPr lang="en-US" altLang="zh-CN" sz="2000" dirty="0">
              <a:latin typeface="+mn-ea"/>
            </a:endParaRPr>
          </a:p>
          <a:p>
            <a:pPr algn="just"/>
            <a:endParaRPr lang="en-US" altLang="zh-CN" sz="2000" dirty="0">
              <a:latin typeface="+mn-ea"/>
            </a:endParaRPr>
          </a:p>
          <a:p>
            <a:pPr algn="just"/>
            <a:r>
              <a:rPr lang="en-US" altLang="zh-CN" sz="2000" dirty="0">
                <a:latin typeface="+mn-ea"/>
              </a:rPr>
              <a:t>	</a:t>
            </a:r>
            <a:r>
              <a:rPr lang="zh-CN" altLang="en-US" sz="2000" dirty="0">
                <a:latin typeface="+mn-ea"/>
              </a:rPr>
              <a:t>在这一小节中我们将介绍</a:t>
            </a:r>
            <a:r>
              <a:rPr lang="en-US" altLang="zh-CN" sz="2000" dirty="0">
                <a:latin typeface="+mn-ea"/>
              </a:rPr>
              <a:t>LoongArch</a:t>
            </a:r>
            <a:r>
              <a:rPr lang="zh-CN" altLang="en-US" sz="2000" dirty="0">
                <a:latin typeface="+mn-ea"/>
              </a:rPr>
              <a:t>指令系统的具体内容</a:t>
            </a:r>
            <a:r>
              <a:rPr lang="en-US" altLang="zh-CN" sz="2000" dirty="0">
                <a:latin typeface="+mn-ea"/>
              </a:rPr>
              <a:t>:</a:t>
            </a:r>
            <a:r>
              <a:rPr lang="zh-CN" altLang="en-US" sz="2000" dirty="0">
                <a:latin typeface="+mn-ea"/>
              </a:rPr>
              <a:t>指令格式，寄存器，寻址方式，指令集</a:t>
            </a:r>
            <a:endParaRPr lang="en-US" altLang="zh-CN" sz="2000" dirty="0">
              <a:latin typeface="+mn-ea"/>
            </a:endParaRPr>
          </a:p>
          <a:p>
            <a:pPr algn="just"/>
            <a:r>
              <a:rPr lang="en-US" altLang="zh-CN" sz="2000" dirty="0">
                <a:latin typeface="+mn-ea"/>
              </a:rPr>
              <a:t>	</a:t>
            </a:r>
            <a:endParaRPr lang="zh-CN" altLang="en-US" dirty="0"/>
          </a:p>
        </p:txBody>
      </p:sp>
    </p:spTree>
    <p:extLst>
      <p:ext uri="{BB962C8B-B14F-4D97-AF65-F5344CB8AC3E}">
        <p14:creationId xmlns:p14="http://schemas.microsoft.com/office/powerpoint/2010/main" val="135573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Times New Roman" panose="02020603050405020304" pitchFamily="18" charset="0"/>
              </a:rPr>
              <a:t>LoongArch</a:t>
            </a:r>
            <a:r>
              <a:rPr lang="zh-CN" altLang="en-US" dirty="0">
                <a:solidFill>
                  <a:schemeClr val="tx1"/>
                </a:solidFill>
              </a:rPr>
              <a:t>指令系统概述</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2192000" cy="5379415"/>
          </a:xfrm>
        </p:spPr>
        <p:txBody>
          <a:bodyPr/>
          <a:lstStyle/>
          <a:p>
            <a:r>
              <a:rPr lang="en-US" altLang="zh-CN" dirty="0">
                <a:latin typeface="Times New Roman" panose="02020603050405020304" pitchFamily="18" charset="0"/>
                <a:cs typeface="Times New Roman" panose="02020603050405020304" pitchFamily="18" charset="0"/>
              </a:rPr>
              <a:t>LoongArch</a:t>
            </a:r>
            <a:r>
              <a:rPr lang="zh-CN" altLang="en-US" dirty="0">
                <a:latin typeface="Times New Roman" panose="02020603050405020304" pitchFamily="18" charset="0"/>
                <a:cs typeface="Times New Roman" panose="02020603050405020304" pitchFamily="18" charset="0"/>
              </a:rPr>
              <a:t>指令的编码</a:t>
            </a:r>
            <a:endParaRPr lang="en-US" altLang="zh-CN" dirty="0">
              <a:latin typeface="Times New Roman" panose="02020603050405020304" pitchFamily="18" charset="0"/>
              <a:cs typeface="Times New Roman" panose="02020603050405020304" pitchFamily="18" charset="0"/>
            </a:endParaRPr>
          </a:p>
          <a:p>
            <a:pPr marL="0" indent="0" algn="just">
              <a:buNone/>
            </a:pPr>
            <a:r>
              <a:rPr lang="en-US" altLang="zh-CN" sz="2000" b="0" dirty="0">
                <a:latin typeface="+mn-ea"/>
              </a:rPr>
              <a:t>	</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9</a:t>
            </a:fld>
            <a:endParaRPr lang="zh-CN" altLang="en-US" dirty="0"/>
          </a:p>
        </p:txBody>
      </p:sp>
      <p:sp>
        <p:nvSpPr>
          <p:cNvPr id="3" name="文本框 2">
            <a:extLst>
              <a:ext uri="{FF2B5EF4-FFF2-40B4-BE49-F238E27FC236}">
                <a16:creationId xmlns:a16="http://schemas.microsoft.com/office/drawing/2014/main" id="{C7BBC4B3-403A-5602-1818-7D994F6C431C}"/>
              </a:ext>
            </a:extLst>
          </p:cNvPr>
          <p:cNvSpPr txBox="1"/>
          <p:nvPr/>
        </p:nvSpPr>
        <p:spPr>
          <a:xfrm>
            <a:off x="381632" y="1667435"/>
            <a:ext cx="11312461" cy="4093428"/>
          </a:xfrm>
          <a:prstGeom prst="rect">
            <a:avLst/>
          </a:prstGeom>
          <a:noFill/>
        </p:spPr>
        <p:txBody>
          <a:bodyPr wrap="square" rtlCol="0">
            <a:spAutoFit/>
          </a:bodyPr>
          <a:lstStyle/>
          <a:p>
            <a:pPr algn="just"/>
            <a:r>
              <a:rPr lang="en-US" altLang="zh-CN" sz="1800" b="0" dirty="0">
                <a:latin typeface="+mn-ea"/>
              </a:rPr>
              <a:t>	</a:t>
            </a:r>
            <a:r>
              <a:rPr lang="en-US" altLang="zh-CN" sz="2000" dirty="0">
                <a:latin typeface="Times New Roman" panose="02020603050405020304" pitchFamily="18" charset="0"/>
                <a:cs typeface="Times New Roman" panose="02020603050405020304" pitchFamily="18" charset="0"/>
              </a:rPr>
              <a:t>LoongArch</a:t>
            </a:r>
            <a:r>
              <a:rPr lang="zh-CN" altLang="en-US" sz="2000" dirty="0">
                <a:latin typeface="Times New Roman" panose="02020603050405020304" pitchFamily="18" charset="0"/>
                <a:cs typeface="Times New Roman" panose="02020603050405020304" pitchFamily="18" charset="0"/>
              </a:rPr>
              <a:t>作为精简指令集架构，采用的是</a:t>
            </a:r>
            <a:r>
              <a:rPr lang="zh-CN" altLang="en-US" sz="2000" dirty="0">
                <a:solidFill>
                  <a:schemeClr val="accent6">
                    <a:lumMod val="75000"/>
                  </a:schemeClr>
                </a:solidFill>
                <a:latin typeface="Times New Roman" panose="02020603050405020304" pitchFamily="18" charset="0"/>
                <a:cs typeface="Times New Roman" panose="02020603050405020304" pitchFamily="18" charset="0"/>
              </a:rPr>
              <a:t>定长编码格式</a:t>
            </a:r>
            <a:r>
              <a:rPr lang="zh-CN" altLang="en-US" sz="2000" dirty="0">
                <a:latin typeface="Times New Roman" panose="02020603050405020304" pitchFamily="18" charset="0"/>
                <a:cs typeface="Times New Roman" panose="02020603050405020304" pitchFamily="18" charset="0"/>
              </a:rPr>
              <a:t>，其所有指令都是以</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位固定长度编码的，且所有指令的地址都被要求按照</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字节边界对齐。其指令编码的特点是所有的操作码都是从指令的第</a:t>
            </a:r>
            <a:r>
              <a:rPr lang="en-US" altLang="zh-CN" sz="2000" dirty="0">
                <a:latin typeface="Times New Roman" panose="02020603050405020304" pitchFamily="18" charset="0"/>
                <a:cs typeface="Times New Roman" panose="02020603050405020304" pitchFamily="18" charset="0"/>
              </a:rPr>
              <a:t>31</a:t>
            </a:r>
            <a:r>
              <a:rPr lang="zh-CN" altLang="en-US" sz="2000" dirty="0">
                <a:latin typeface="Times New Roman" panose="02020603050405020304" pitchFamily="18" charset="0"/>
                <a:cs typeface="Times New Roman" panose="02020603050405020304" pitchFamily="18" charset="0"/>
              </a:rPr>
              <a:t>比特（最高位）开始从高到低依次摆放，而所有的寄存器操作数域都是从第</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比特（最低位）开始从低到高依次摆放，若指令中存在立即数操作数的话，立即数域就要位于操作码域和寄存器域之间。既如下格式：</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LoongArch</a:t>
            </a:r>
            <a:r>
              <a:rPr lang="zh-CN" altLang="en-US" sz="2000" dirty="0">
                <a:latin typeface="Times New Roman" panose="02020603050405020304" pitchFamily="18" charset="0"/>
                <a:cs typeface="Times New Roman" panose="02020603050405020304" pitchFamily="18" charset="0"/>
              </a:rPr>
              <a:t>大体上共包含</a:t>
            </a:r>
            <a:r>
              <a:rPr lang="en-US" altLang="zh-CN" sz="2000" dirty="0">
                <a:latin typeface="Times New Roman" panose="02020603050405020304" pitchFamily="18" charset="0"/>
                <a:cs typeface="Times New Roman" panose="02020603050405020304" pitchFamily="18" charset="0"/>
              </a:rPr>
              <a:t>9</a:t>
            </a:r>
            <a:r>
              <a:rPr lang="zh-CN" altLang="en-US" sz="2000" dirty="0">
                <a:latin typeface="Times New Roman" panose="02020603050405020304" pitchFamily="18" charset="0"/>
                <a:cs typeface="Times New Roman" panose="02020603050405020304" pitchFamily="18" charset="0"/>
              </a:rPr>
              <a:t>种典型的指令编码格式，通过其操作数类型与数量进行区分，分别是</a:t>
            </a:r>
            <a:r>
              <a:rPr lang="en-US" altLang="zh-CN" sz="2000" dirty="0">
                <a:latin typeface="Times New Roman" panose="02020603050405020304" pitchFamily="18" charset="0"/>
                <a:cs typeface="Times New Roman" panose="02020603050405020304" pitchFamily="18" charset="0"/>
              </a:rPr>
              <a:t>2R,3R,4R,2RI8,2RI12,2RI14,2RI16,1RI21,I26,</a:t>
            </a:r>
            <a:r>
              <a:rPr lang="zh-CN" altLang="en-US" sz="2000" dirty="0">
                <a:latin typeface="Times New Roman" panose="02020603050405020304" pitchFamily="18" charset="0"/>
                <a:cs typeface="Times New Roman" panose="02020603050405020304" pitchFamily="18" charset="0"/>
              </a:rPr>
              <a:t>其中</a:t>
            </a:r>
            <a:r>
              <a:rPr lang="en-US" altLang="zh-CN" sz="2000" dirty="0">
                <a:latin typeface="Times New Roman" panose="02020603050405020304" pitchFamily="18" charset="0"/>
                <a:cs typeface="Times New Roman" panose="02020603050405020304" pitchFamily="18" charset="0"/>
              </a:rPr>
              <a:t>*R</a:t>
            </a:r>
            <a:r>
              <a:rPr lang="zh-CN" altLang="en-US" sz="2000" dirty="0">
                <a:latin typeface="Times New Roman" panose="02020603050405020304" pitchFamily="18" charset="0"/>
                <a:cs typeface="Times New Roman" panose="02020603050405020304" pitchFamily="18" charset="0"/>
              </a:rPr>
              <a:t>代表指令中有</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个寄存器操作数，每个寄存器操作数</a:t>
            </a:r>
            <a:r>
              <a:rPr lang="zh-CN" altLang="en-US" sz="2000" dirty="0">
                <a:solidFill>
                  <a:schemeClr val="accent5">
                    <a:lumMod val="75000"/>
                  </a:schemeClr>
                </a:solidFill>
                <a:latin typeface="Times New Roman" panose="02020603050405020304" pitchFamily="18" charset="0"/>
                <a:cs typeface="Times New Roman" panose="02020603050405020304" pitchFamily="18" charset="0"/>
              </a:rPr>
              <a:t>占</a:t>
            </a:r>
            <a:r>
              <a:rPr lang="en-US" altLang="zh-CN" sz="2000" dirty="0">
                <a:solidFill>
                  <a:schemeClr val="accent5">
                    <a:lumMod val="75000"/>
                  </a:schemeClr>
                </a:solidFill>
                <a:latin typeface="Times New Roman" panose="02020603050405020304" pitchFamily="18" charset="0"/>
                <a:cs typeface="Times New Roman" panose="02020603050405020304" pitchFamily="18" charset="0"/>
              </a:rPr>
              <a:t>5</a:t>
            </a:r>
            <a:r>
              <a:rPr lang="zh-CN" altLang="en-US" sz="2000" dirty="0">
                <a:solidFill>
                  <a:schemeClr val="accent5">
                    <a:lumMod val="75000"/>
                  </a:schemeClr>
                </a:solidFill>
                <a:latin typeface="Times New Roman" panose="02020603050405020304" pitchFamily="18" charset="0"/>
                <a:cs typeface="Times New Roman" panose="02020603050405020304" pitchFamily="18" charset="0"/>
              </a:rPr>
              <a:t>位</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则表示指令中立即数域的长度为</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，剩下的位数即为操作码的长度。比如格式</a:t>
            </a:r>
            <a:r>
              <a:rPr lang="en-US" altLang="zh-CN" sz="2000" dirty="0">
                <a:latin typeface="Times New Roman" panose="02020603050405020304" pitchFamily="18" charset="0"/>
                <a:cs typeface="Times New Roman" panose="02020603050405020304" pitchFamily="18" charset="0"/>
              </a:rPr>
              <a:t>2RI8</a:t>
            </a:r>
            <a:r>
              <a:rPr lang="zh-CN" altLang="en-US" sz="2000" dirty="0">
                <a:latin typeface="Times New Roman" panose="02020603050405020304" pitchFamily="18" charset="0"/>
                <a:cs typeface="Times New Roman" panose="02020603050405020304" pitchFamily="18" charset="0"/>
              </a:rPr>
              <a:t>表示指令中有两个寄存器操作数和一个</a:t>
            </a:r>
            <a:r>
              <a:rPr lang="en-US" altLang="zh-CN" sz="2000" dirty="0">
                <a:latin typeface="Times New Roman" panose="02020603050405020304" pitchFamily="18" charset="0"/>
                <a:cs typeface="Times New Roman" panose="02020603050405020304" pitchFamily="18" charset="0"/>
              </a:rPr>
              <a:t>8</a:t>
            </a:r>
            <a:r>
              <a:rPr lang="zh-CN" altLang="en-US" sz="2000" dirty="0">
                <a:latin typeface="Times New Roman" panose="02020603050405020304" pitchFamily="18" charset="0"/>
                <a:cs typeface="Times New Roman" panose="02020603050405020304" pitchFamily="18" charset="0"/>
              </a:rPr>
              <a:t>位长度的立即数，其形式定义如下：</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endParaRPr lang="zh-CN" altLang="en-US" dirty="0"/>
          </a:p>
        </p:txBody>
      </p:sp>
      <p:graphicFrame>
        <p:nvGraphicFramePr>
          <p:cNvPr id="5" name="表格 6">
            <a:extLst>
              <a:ext uri="{FF2B5EF4-FFF2-40B4-BE49-F238E27FC236}">
                <a16:creationId xmlns:a16="http://schemas.microsoft.com/office/drawing/2014/main" id="{CE2B65A4-F16B-9B05-8E1E-EDDD1842DAF9}"/>
              </a:ext>
            </a:extLst>
          </p:cNvPr>
          <p:cNvGraphicFramePr>
            <a:graphicFrameLocks noGrp="1"/>
          </p:cNvGraphicFramePr>
          <p:nvPr>
            <p:extLst>
              <p:ext uri="{D42A27DB-BD31-4B8C-83A1-F6EECF244321}">
                <p14:modId xmlns:p14="http://schemas.microsoft.com/office/powerpoint/2010/main" val="1434319782"/>
              </p:ext>
            </p:extLst>
          </p:nvPr>
        </p:nvGraphicFramePr>
        <p:xfrm>
          <a:off x="1973862" y="3418168"/>
          <a:ext cx="8127999" cy="370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77264663"/>
                    </a:ext>
                  </a:extLst>
                </a:gridCol>
                <a:gridCol w="2709333">
                  <a:extLst>
                    <a:ext uri="{9D8B030D-6E8A-4147-A177-3AD203B41FA5}">
                      <a16:colId xmlns:a16="http://schemas.microsoft.com/office/drawing/2014/main" val="3948921528"/>
                    </a:ext>
                  </a:extLst>
                </a:gridCol>
                <a:gridCol w="2709333">
                  <a:extLst>
                    <a:ext uri="{9D8B030D-6E8A-4147-A177-3AD203B41FA5}">
                      <a16:colId xmlns:a16="http://schemas.microsoft.com/office/drawing/2014/main" val="2000276772"/>
                    </a:ext>
                  </a:extLst>
                </a:gridCol>
              </a:tblGrid>
              <a:tr h="370840">
                <a:tc>
                  <a:txBody>
                    <a:bodyPr/>
                    <a:lstStyle/>
                    <a:p>
                      <a:pPr algn="ctr"/>
                      <a:r>
                        <a:rPr lang="zh-CN" altLang="en-US" dirty="0">
                          <a:solidFill>
                            <a:schemeClr val="tx1"/>
                          </a:solidFill>
                        </a:rPr>
                        <a:t>操作码</a:t>
                      </a:r>
                    </a:p>
                  </a:txBody>
                  <a:tcPr>
                    <a:solidFill>
                      <a:schemeClr val="accent5">
                        <a:lumMod val="40000"/>
                        <a:lumOff val="60000"/>
                      </a:schemeClr>
                    </a:solidFill>
                  </a:tcPr>
                </a:tc>
                <a:tc>
                  <a:txBody>
                    <a:bodyPr/>
                    <a:lstStyle/>
                    <a:p>
                      <a:pPr algn="ctr"/>
                      <a:r>
                        <a:rPr lang="zh-CN" altLang="en-US" dirty="0">
                          <a:solidFill>
                            <a:schemeClr val="tx1"/>
                          </a:solidFill>
                        </a:rPr>
                        <a:t>立即数</a:t>
                      </a:r>
                    </a:p>
                  </a:txBody>
                  <a:tcPr>
                    <a:solidFill>
                      <a:schemeClr val="accent5">
                        <a:lumMod val="40000"/>
                        <a:lumOff val="60000"/>
                      </a:schemeClr>
                    </a:solidFill>
                  </a:tcPr>
                </a:tc>
                <a:tc>
                  <a:txBody>
                    <a:bodyPr/>
                    <a:lstStyle/>
                    <a:p>
                      <a:pPr algn="ctr"/>
                      <a:r>
                        <a:rPr lang="zh-CN" altLang="en-US" dirty="0">
                          <a:solidFill>
                            <a:schemeClr val="tx1"/>
                          </a:solidFill>
                        </a:rPr>
                        <a:t>寄存器</a:t>
                      </a:r>
                    </a:p>
                  </a:txBody>
                  <a:tcPr>
                    <a:solidFill>
                      <a:schemeClr val="accent5">
                        <a:lumMod val="40000"/>
                        <a:lumOff val="60000"/>
                      </a:schemeClr>
                    </a:solidFill>
                  </a:tcPr>
                </a:tc>
                <a:extLst>
                  <a:ext uri="{0D108BD9-81ED-4DB2-BD59-A6C34878D82A}">
                    <a16:rowId xmlns:a16="http://schemas.microsoft.com/office/drawing/2014/main" val="1471089651"/>
                  </a:ext>
                </a:extLst>
              </a:tr>
            </a:tbl>
          </a:graphicData>
        </a:graphic>
      </p:graphicFrame>
      <p:graphicFrame>
        <p:nvGraphicFramePr>
          <p:cNvPr id="7" name="表格 7">
            <a:extLst>
              <a:ext uri="{FF2B5EF4-FFF2-40B4-BE49-F238E27FC236}">
                <a16:creationId xmlns:a16="http://schemas.microsoft.com/office/drawing/2014/main" id="{D74D56CD-0C53-5104-C163-4A3ACC7CDF03}"/>
              </a:ext>
            </a:extLst>
          </p:cNvPr>
          <p:cNvGraphicFramePr>
            <a:graphicFrameLocks noGrp="1"/>
          </p:cNvGraphicFramePr>
          <p:nvPr>
            <p:extLst>
              <p:ext uri="{D42A27DB-BD31-4B8C-83A1-F6EECF244321}">
                <p14:modId xmlns:p14="http://schemas.microsoft.com/office/powerpoint/2010/main" val="132357208"/>
              </p:ext>
            </p:extLst>
          </p:nvPr>
        </p:nvGraphicFramePr>
        <p:xfrm>
          <a:off x="1051615" y="5190565"/>
          <a:ext cx="9972491" cy="370840"/>
        </p:xfrm>
        <a:graphic>
          <a:graphicData uri="http://schemas.openxmlformats.org/drawingml/2006/table">
            <a:tbl>
              <a:tblPr firstRow="1" bandRow="1">
                <a:tableStyleId>{5C22544A-7EE6-4342-B048-85BDC9FD1C3A}</a:tableStyleId>
              </a:tblPr>
              <a:tblGrid>
                <a:gridCol w="9972491">
                  <a:extLst>
                    <a:ext uri="{9D8B030D-6E8A-4147-A177-3AD203B41FA5}">
                      <a16:colId xmlns:a16="http://schemas.microsoft.com/office/drawing/2014/main" val="1748927603"/>
                    </a:ext>
                  </a:extLst>
                </a:gridCol>
              </a:tblGrid>
              <a:tr h="370840">
                <a:tc>
                  <a:txBody>
                    <a:bodyPr/>
                    <a:lstStyle/>
                    <a:p>
                      <a:r>
                        <a:rPr lang="en-US" altLang="zh-CN" dirty="0">
                          <a:solidFill>
                            <a:schemeClr val="tx1"/>
                          </a:solidFill>
                        </a:rPr>
                        <a:t>31----------------------------------------------------17 -------------------------09-----------------04---------------00</a:t>
                      </a:r>
                      <a:endParaRPr lang="zh-CN" altLang="en-US" dirty="0">
                        <a:solidFill>
                          <a:schemeClr val="tx1"/>
                        </a:solidFill>
                      </a:endParaRPr>
                    </a:p>
                  </a:txBody>
                  <a:tcPr>
                    <a:noFill/>
                  </a:tcPr>
                </a:tc>
                <a:extLst>
                  <a:ext uri="{0D108BD9-81ED-4DB2-BD59-A6C34878D82A}">
                    <a16:rowId xmlns:a16="http://schemas.microsoft.com/office/drawing/2014/main" val="1794717379"/>
                  </a:ext>
                </a:extLst>
              </a:tr>
            </a:tbl>
          </a:graphicData>
        </a:graphic>
      </p:graphicFrame>
      <p:graphicFrame>
        <p:nvGraphicFramePr>
          <p:cNvPr id="8" name="表格 8">
            <a:extLst>
              <a:ext uri="{FF2B5EF4-FFF2-40B4-BE49-F238E27FC236}">
                <a16:creationId xmlns:a16="http://schemas.microsoft.com/office/drawing/2014/main" id="{569D38CC-DCAF-BF99-9ABC-AB37F08F680E}"/>
              </a:ext>
            </a:extLst>
          </p:cNvPr>
          <p:cNvGraphicFramePr>
            <a:graphicFrameLocks noGrp="1"/>
          </p:cNvGraphicFramePr>
          <p:nvPr>
            <p:extLst>
              <p:ext uri="{D42A27DB-BD31-4B8C-83A1-F6EECF244321}">
                <p14:modId xmlns:p14="http://schemas.microsoft.com/office/powerpoint/2010/main" val="1790949010"/>
              </p:ext>
            </p:extLst>
          </p:nvPr>
        </p:nvGraphicFramePr>
        <p:xfrm>
          <a:off x="1250575" y="5617294"/>
          <a:ext cx="9426388" cy="370840"/>
        </p:xfrm>
        <a:graphic>
          <a:graphicData uri="http://schemas.openxmlformats.org/drawingml/2006/table">
            <a:tbl>
              <a:tblPr firstRow="1" bandRow="1">
                <a:tableStyleId>{5C22544A-7EE6-4342-B048-85BDC9FD1C3A}</a:tableStyleId>
              </a:tblPr>
              <a:tblGrid>
                <a:gridCol w="4141696">
                  <a:extLst>
                    <a:ext uri="{9D8B030D-6E8A-4147-A177-3AD203B41FA5}">
                      <a16:colId xmlns:a16="http://schemas.microsoft.com/office/drawing/2014/main" val="2777467591"/>
                    </a:ext>
                  </a:extLst>
                </a:gridCol>
                <a:gridCol w="2272553">
                  <a:extLst>
                    <a:ext uri="{9D8B030D-6E8A-4147-A177-3AD203B41FA5}">
                      <a16:colId xmlns:a16="http://schemas.microsoft.com/office/drawing/2014/main" val="1900049537"/>
                    </a:ext>
                  </a:extLst>
                </a:gridCol>
                <a:gridCol w="1559858">
                  <a:extLst>
                    <a:ext uri="{9D8B030D-6E8A-4147-A177-3AD203B41FA5}">
                      <a16:colId xmlns:a16="http://schemas.microsoft.com/office/drawing/2014/main" val="210835112"/>
                    </a:ext>
                  </a:extLst>
                </a:gridCol>
                <a:gridCol w="1452281">
                  <a:extLst>
                    <a:ext uri="{9D8B030D-6E8A-4147-A177-3AD203B41FA5}">
                      <a16:colId xmlns:a16="http://schemas.microsoft.com/office/drawing/2014/main" val="1174693582"/>
                    </a:ext>
                  </a:extLst>
                </a:gridCol>
              </a:tblGrid>
              <a:tr h="370840">
                <a:tc>
                  <a:txBody>
                    <a:bodyPr/>
                    <a:lstStyle/>
                    <a:p>
                      <a:pPr algn="ctr"/>
                      <a:r>
                        <a:rPr lang="en-US" altLang="zh-CN" dirty="0">
                          <a:solidFill>
                            <a:schemeClr val="tx1"/>
                          </a:solidFill>
                        </a:rPr>
                        <a:t>OPCODE</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I8</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rj</a:t>
                      </a:r>
                      <a:endParaRPr lang="zh-CN" altLang="en-US" dirty="0">
                        <a:solidFill>
                          <a:schemeClr val="tx1"/>
                        </a:solidFill>
                      </a:endParaRPr>
                    </a:p>
                  </a:txBody>
                  <a:tcPr>
                    <a:solidFill>
                      <a:schemeClr val="accent5">
                        <a:lumMod val="40000"/>
                        <a:lumOff val="60000"/>
                      </a:schemeClr>
                    </a:solidFill>
                  </a:tcPr>
                </a:tc>
                <a:tc>
                  <a:txBody>
                    <a:bodyPr/>
                    <a:lstStyle/>
                    <a:p>
                      <a:pPr algn="ctr"/>
                      <a:r>
                        <a:rPr lang="en-US" altLang="zh-CN" dirty="0">
                          <a:solidFill>
                            <a:schemeClr val="tx1"/>
                          </a:solidFill>
                        </a:rPr>
                        <a:t>rd</a:t>
                      </a:r>
                      <a:endParaRPr lang="zh-CN" alt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3621536266"/>
                  </a:ext>
                </a:extLst>
              </a:tr>
            </a:tbl>
          </a:graphicData>
        </a:graphic>
      </p:graphicFrame>
    </p:spTree>
    <p:extLst>
      <p:ext uri="{BB962C8B-B14F-4D97-AF65-F5344CB8AC3E}">
        <p14:creationId xmlns:p14="http://schemas.microsoft.com/office/powerpoint/2010/main" val="253789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18456</TotalTime>
  <Words>7215</Words>
  <Application>Microsoft Office PowerPoint</Application>
  <PresentationFormat>宽屏</PresentationFormat>
  <Paragraphs>643</Paragraphs>
  <Slides>39</Slides>
  <Notes>36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等线</vt:lpstr>
      <vt:lpstr>黑体</vt:lpstr>
      <vt:lpstr>Arial</vt:lpstr>
      <vt:lpstr>Arial Black</vt:lpstr>
      <vt:lpstr>Franklin Gothic Book</vt:lpstr>
      <vt:lpstr>Times New Roman</vt:lpstr>
      <vt:lpstr>Wingdings</vt:lpstr>
      <vt:lpstr>Crop</vt:lpstr>
      <vt:lpstr>PowerPoint 演示文稿</vt:lpstr>
      <vt:lpstr>内容提要</vt:lpstr>
      <vt:lpstr>指令集体系结构</vt:lpstr>
      <vt:lpstr>CISC与RISC</vt:lpstr>
      <vt:lpstr>CISC与RISC</vt:lpstr>
      <vt:lpstr>CISC与RISC</vt:lpstr>
      <vt:lpstr>CISC与RISC</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LoongArch指令系统概述</vt:lpstr>
      <vt:lpstr>LoongArch32指令集</vt:lpstr>
      <vt:lpstr>LoongArch32指令集</vt:lpstr>
      <vt:lpstr>LoongArch32指令集</vt:lpstr>
      <vt:lpstr>LoongArch32指令集</vt:lpstr>
      <vt:lpstr>LoongArch32指令集</vt:lpstr>
      <vt:lpstr>编程练习</vt:lpstr>
      <vt:lpstr>LoongArch32指令集</vt:lpstr>
      <vt:lpstr>LoongArch32指令集</vt:lpstr>
      <vt:lpstr>编程练习</vt:lpstr>
      <vt:lpstr>LoongArch32指令集</vt:lpstr>
      <vt:lpstr>LoongArch32指令集</vt:lpstr>
      <vt:lpstr>LoongArch32指令集</vt:lpstr>
      <vt:lpstr>LoongArch32指令集</vt:lpstr>
      <vt:lpstr>汇编语言源程序格式</vt:lpstr>
      <vt:lpstr>汇编语言源程序格式</vt:lpstr>
      <vt:lpstr>LoongArch32指令集</vt:lpstr>
      <vt:lpstr>章节小结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宇涵 王</cp:lastModifiedBy>
  <cp:revision>1713</cp:revision>
  <cp:lastPrinted>2021-05-18T05:46:40Z</cp:lastPrinted>
  <dcterms:created xsi:type="dcterms:W3CDTF">2017-10-16T12:06:00Z</dcterms:created>
  <dcterms:modified xsi:type="dcterms:W3CDTF">2023-12-25T11:17:43Z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